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xlsx" ContentType="application/vnd.openxmlformats-officedocument.spreadsheetml.sheet"/>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theme/themeOverride3.xml" ContentType="application/vnd.openxmlformats-officedocument.themeOverride+xml"/>
  <Override PartName="/ppt/charts/chart5.xml" ContentType="application/vnd.openxmlformats-officedocument.drawingml.chart+xml"/>
  <Override PartName="/ppt/charts/chart6.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2"/>
  </p:notesMasterIdLst>
  <p:handoutMasterIdLst>
    <p:handoutMasterId r:id="rId53"/>
  </p:handoutMasterIdLst>
  <p:sldIdLst>
    <p:sldId id="697" r:id="rId2"/>
    <p:sldId id="790" r:id="rId3"/>
    <p:sldId id="684" r:id="rId4"/>
    <p:sldId id="867" r:id="rId5"/>
    <p:sldId id="711" r:id="rId6"/>
    <p:sldId id="685" r:id="rId7"/>
    <p:sldId id="822" r:id="rId8"/>
    <p:sldId id="823" r:id="rId9"/>
    <p:sldId id="865" r:id="rId10"/>
    <p:sldId id="688" r:id="rId11"/>
    <p:sldId id="850" r:id="rId12"/>
    <p:sldId id="820" r:id="rId13"/>
    <p:sldId id="824" r:id="rId14"/>
    <p:sldId id="825" r:id="rId15"/>
    <p:sldId id="826" r:id="rId16"/>
    <p:sldId id="827" r:id="rId17"/>
    <p:sldId id="835" r:id="rId18"/>
    <p:sldId id="836" r:id="rId19"/>
    <p:sldId id="837" r:id="rId20"/>
    <p:sldId id="863" r:id="rId21"/>
    <p:sldId id="848" r:id="rId22"/>
    <p:sldId id="828" r:id="rId23"/>
    <p:sldId id="838" r:id="rId24"/>
    <p:sldId id="839" r:id="rId25"/>
    <p:sldId id="829" r:id="rId26"/>
    <p:sldId id="840" r:id="rId27"/>
    <p:sldId id="841" r:id="rId28"/>
    <p:sldId id="830" r:id="rId29"/>
    <p:sldId id="849" r:id="rId30"/>
    <p:sldId id="844" r:id="rId31"/>
    <p:sldId id="832" r:id="rId32"/>
    <p:sldId id="833" r:id="rId33"/>
    <p:sldId id="834" r:id="rId34"/>
    <p:sldId id="845" r:id="rId35"/>
    <p:sldId id="846" r:id="rId36"/>
    <p:sldId id="847" r:id="rId37"/>
    <p:sldId id="861" r:id="rId38"/>
    <p:sldId id="862" r:id="rId39"/>
    <p:sldId id="852" r:id="rId40"/>
    <p:sldId id="853" r:id="rId41"/>
    <p:sldId id="854" r:id="rId42"/>
    <p:sldId id="855" r:id="rId43"/>
    <p:sldId id="856" r:id="rId44"/>
    <p:sldId id="857" r:id="rId45"/>
    <p:sldId id="858" r:id="rId46"/>
    <p:sldId id="859" r:id="rId47"/>
    <p:sldId id="860" r:id="rId48"/>
    <p:sldId id="866" r:id="rId49"/>
    <p:sldId id="864" r:id="rId50"/>
    <p:sldId id="716" r:id="rId51"/>
  </p:sldIdLst>
  <p:sldSz cx="9144000" cy="6858000" type="screen4x3"/>
  <p:notesSz cx="701675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0CAB12B-B44D-4E64-9F31-DF8F23C2BC9B}">
          <p14:sldIdLst>
            <p14:sldId id="697"/>
            <p14:sldId id="790"/>
            <p14:sldId id="684"/>
            <p14:sldId id="867"/>
            <p14:sldId id="711"/>
            <p14:sldId id="685"/>
            <p14:sldId id="822"/>
            <p14:sldId id="823"/>
            <p14:sldId id="865"/>
            <p14:sldId id="688"/>
            <p14:sldId id="850"/>
            <p14:sldId id="820"/>
            <p14:sldId id="824"/>
            <p14:sldId id="825"/>
            <p14:sldId id="826"/>
            <p14:sldId id="827"/>
            <p14:sldId id="835"/>
            <p14:sldId id="836"/>
            <p14:sldId id="837"/>
            <p14:sldId id="863"/>
            <p14:sldId id="848"/>
            <p14:sldId id="828"/>
            <p14:sldId id="838"/>
            <p14:sldId id="839"/>
            <p14:sldId id="829"/>
            <p14:sldId id="840"/>
            <p14:sldId id="841"/>
            <p14:sldId id="830"/>
            <p14:sldId id="849"/>
            <p14:sldId id="844"/>
            <p14:sldId id="832"/>
            <p14:sldId id="833"/>
            <p14:sldId id="834"/>
            <p14:sldId id="845"/>
            <p14:sldId id="846"/>
            <p14:sldId id="847"/>
            <p14:sldId id="861"/>
            <p14:sldId id="862"/>
            <p14:sldId id="852"/>
            <p14:sldId id="853"/>
            <p14:sldId id="854"/>
            <p14:sldId id="855"/>
            <p14:sldId id="856"/>
            <p14:sldId id="857"/>
            <p14:sldId id="858"/>
            <p14:sldId id="859"/>
            <p14:sldId id="860"/>
            <p14:sldId id="866"/>
            <p14:sldId id="864"/>
            <p14:sldId id="716"/>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ichael Thompson" initials="MT"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6076B4"/>
    <a:srgbClr val="666699"/>
    <a:srgbClr val="FF6600"/>
    <a:srgbClr val="D0D8E8"/>
    <a:srgbClr val="D9D9D9"/>
    <a:srgbClr val="376092"/>
    <a:srgbClr val="FFFF99"/>
    <a:srgbClr val="EAEAEA"/>
    <a:srgbClr val="6792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74" autoAdjust="0"/>
    <p:restoredTop sz="98223" autoAdjust="0"/>
  </p:normalViewPr>
  <p:slideViewPr>
    <p:cSldViewPr snapToGrid="0">
      <p:cViewPr varScale="1">
        <p:scale>
          <a:sx n="121" d="100"/>
          <a:sy n="121" d="100"/>
        </p:scale>
        <p:origin x="-2096" y="-120"/>
      </p:cViewPr>
      <p:guideLst>
        <p:guide orient="horz" pos="2160"/>
        <p:guide pos="2880"/>
      </p:guideLst>
    </p:cSldViewPr>
  </p:slideViewPr>
  <p:notesTextViewPr>
    <p:cViewPr>
      <p:scale>
        <a:sx n="100" d="100"/>
        <a:sy n="100" d="100"/>
      </p:scale>
      <p:origin x="0" y="0"/>
    </p:cViewPr>
  </p:notesTextViewPr>
  <p:sorterViewPr>
    <p:cViewPr>
      <p:scale>
        <a:sx n="85" d="100"/>
        <a:sy n="85" d="100"/>
      </p:scale>
      <p:origin x="0" y="1872"/>
    </p:cViewPr>
  </p:sorterViewPr>
  <p:notesViewPr>
    <p:cSldViewPr snapToGrid="0">
      <p:cViewPr varScale="1">
        <p:scale>
          <a:sx n="87" d="100"/>
          <a:sy n="87" d="100"/>
        </p:scale>
        <p:origin x="-1902" y="-72"/>
      </p:cViewPr>
      <p:guideLst>
        <p:guide orient="horz" pos="2932"/>
        <p:guide pos="221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notesMaster" Target="notesMasters/notesMaster1.xml"/><Relationship Id="rId53" Type="http://schemas.openxmlformats.org/officeDocument/2006/relationships/handoutMaster" Target="handoutMasters/handoutMaster1.xml"/><Relationship Id="rId54" Type="http://schemas.openxmlformats.org/officeDocument/2006/relationships/printerSettings" Target="printerSettings/printerSettings1.bin"/><Relationship Id="rId55" Type="http://schemas.openxmlformats.org/officeDocument/2006/relationships/commentAuthors" Target="commentAuthors.xml"/><Relationship Id="rId56" Type="http://schemas.openxmlformats.org/officeDocument/2006/relationships/presProps" Target="presProps.xml"/><Relationship Id="rId57" Type="http://schemas.openxmlformats.org/officeDocument/2006/relationships/viewProps" Target="viewProps.xml"/><Relationship Id="rId58" Type="http://schemas.openxmlformats.org/officeDocument/2006/relationships/theme" Target="theme/theme1.xml"/><Relationship Id="rId59"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meisenberg\My%20Documents\Projects\Wisconsin\Risk%20Validation\Risk%20Validation%20Report\Revised%20DOC%20502%20with%20Assaultive%20Factor%20(0%20to%204%20points).xlsx"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package" Target="../embeddings/Microsoft_Excel_Sheet1.xlsx"/></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package" Target="../embeddings/Microsoft_Excel_Sheet2.xlsx"/></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package" Target="../embeddings/Microsoft_Excel_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956390066626"/>
          <c:y val="0.0235149436965541"/>
          <c:w val="0.849710276600041"/>
          <c:h val="0.901099822199644"/>
        </c:manualLayout>
      </c:layout>
      <c:barChart>
        <c:barDir val="col"/>
        <c:grouping val="clustered"/>
        <c:varyColors val="0"/>
        <c:ser>
          <c:idx val="0"/>
          <c:order val="0"/>
          <c:tx>
            <c:strRef>
              <c:f>Sheet1!$B$12</c:f>
              <c:strCache>
                <c:ptCount val="1"/>
                <c:pt idx="0">
                  <c:v>Percent New Offense within 3 Years</c:v>
                </c:pt>
              </c:strCache>
            </c:strRef>
          </c:tx>
          <c:invertIfNegative val="0"/>
          <c:cat>
            <c:strRef>
              <c:f>Sheet1!$A$14:$A$16</c:f>
              <c:strCache>
                <c:ptCount val="3"/>
                <c:pt idx="0">
                  <c:v>Low (0-9)</c:v>
                </c:pt>
                <c:pt idx="1">
                  <c:v>Medium (10-16)</c:v>
                </c:pt>
                <c:pt idx="2">
                  <c:v>High (17-29)</c:v>
                </c:pt>
              </c:strCache>
            </c:strRef>
          </c:cat>
          <c:val>
            <c:numRef>
              <c:f>Sheet1!$B$14:$B$16</c:f>
              <c:numCache>
                <c:formatCode>0%</c:formatCode>
                <c:ptCount val="3"/>
                <c:pt idx="0">
                  <c:v>0.11</c:v>
                </c:pt>
                <c:pt idx="1">
                  <c:v>0.22</c:v>
                </c:pt>
                <c:pt idx="2">
                  <c:v>0.37</c:v>
                </c:pt>
              </c:numCache>
            </c:numRef>
          </c:val>
        </c:ser>
        <c:dLbls>
          <c:showLegendKey val="0"/>
          <c:showVal val="1"/>
          <c:showCatName val="0"/>
          <c:showSerName val="0"/>
          <c:showPercent val="0"/>
          <c:showBubbleSize val="0"/>
        </c:dLbls>
        <c:gapWidth val="150"/>
        <c:axId val="2132348360"/>
        <c:axId val="2132503784"/>
      </c:barChart>
      <c:catAx>
        <c:axId val="2132348360"/>
        <c:scaling>
          <c:orientation val="minMax"/>
        </c:scaling>
        <c:delete val="0"/>
        <c:axPos val="b"/>
        <c:majorTickMark val="out"/>
        <c:minorTickMark val="none"/>
        <c:tickLblPos val="nextTo"/>
        <c:crossAx val="2132503784"/>
        <c:crosses val="autoZero"/>
        <c:auto val="1"/>
        <c:lblAlgn val="ctr"/>
        <c:lblOffset val="100"/>
        <c:noMultiLvlLbl val="0"/>
      </c:catAx>
      <c:valAx>
        <c:axId val="2132503784"/>
        <c:scaling>
          <c:orientation val="minMax"/>
        </c:scaling>
        <c:delete val="0"/>
        <c:axPos val="l"/>
        <c:numFmt formatCode="0%" sourceLinked="1"/>
        <c:majorTickMark val="out"/>
        <c:minorTickMark val="none"/>
        <c:tickLblPos val="nextTo"/>
        <c:crossAx val="2132348360"/>
        <c:crosses val="autoZero"/>
        <c:crossBetween val="between"/>
      </c:valAx>
      <c:spPr>
        <a:noFill/>
        <a:ln w="25400">
          <a:noFill/>
        </a:ln>
      </c:spPr>
    </c:plotArea>
    <c:plotVisOnly val="1"/>
    <c:dispBlanksAs val="gap"/>
    <c:showDLblsOverMax val="0"/>
  </c:chart>
  <c:spPr>
    <a:ln>
      <a:solidFill>
        <a:schemeClr val="accent1"/>
      </a:solidFill>
    </a:ln>
  </c:spPr>
  <c:txPr>
    <a:bodyPr/>
    <a:lstStyle/>
    <a:p>
      <a:pPr>
        <a:defRPr sz="14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809263128277698"/>
          <c:y val="0.0625661434309804"/>
          <c:w val="0.906400943036472"/>
          <c:h val="0.732843782752412"/>
        </c:manualLayout>
      </c:layout>
      <c:barChart>
        <c:barDir val="col"/>
        <c:grouping val="clustered"/>
        <c:varyColors val="0"/>
        <c:ser>
          <c:idx val="0"/>
          <c:order val="0"/>
          <c:tx>
            <c:strRef>
              <c:f>Sheet1!$B$1</c:f>
              <c:strCache>
                <c:ptCount val="1"/>
                <c:pt idx="0">
                  <c:v>Low </c:v>
                </c:pt>
              </c:strCache>
            </c:strRef>
          </c:tx>
          <c:invertIfNegative val="0"/>
          <c:dLbls>
            <c:showLegendKey val="0"/>
            <c:showVal val="1"/>
            <c:showCatName val="0"/>
            <c:showSerName val="0"/>
            <c:showPercent val="0"/>
            <c:showBubbleSize val="0"/>
            <c:showLeaderLines val="0"/>
          </c:dLbls>
          <c:cat>
            <c:strRef>
              <c:f>Sheet1!$A$2:$A$4</c:f>
              <c:strCache>
                <c:ptCount val="3"/>
                <c:pt idx="0">
                  <c:v>PR Bond</c:v>
                </c:pt>
                <c:pt idx="1">
                  <c:v>Commercial Bond</c:v>
                </c:pt>
                <c:pt idx="2">
                  <c:v>After Sentence</c:v>
                </c:pt>
              </c:strCache>
            </c:strRef>
          </c:cat>
          <c:val>
            <c:numRef>
              <c:f>Sheet1!$B$2:$B$4</c:f>
              <c:numCache>
                <c:formatCode>0%</c:formatCode>
                <c:ptCount val="3"/>
                <c:pt idx="0">
                  <c:v>0.13</c:v>
                </c:pt>
                <c:pt idx="1">
                  <c:v>0.13</c:v>
                </c:pt>
                <c:pt idx="2">
                  <c:v>0.16</c:v>
                </c:pt>
              </c:numCache>
            </c:numRef>
          </c:val>
        </c:ser>
        <c:ser>
          <c:idx val="1"/>
          <c:order val="1"/>
          <c:tx>
            <c:strRef>
              <c:f>Sheet1!$C$1</c:f>
              <c:strCache>
                <c:ptCount val="1"/>
                <c:pt idx="0">
                  <c:v>Medium</c:v>
                </c:pt>
              </c:strCache>
            </c:strRef>
          </c:tx>
          <c:invertIfNegative val="0"/>
          <c:dLbls>
            <c:showLegendKey val="0"/>
            <c:showVal val="1"/>
            <c:showCatName val="0"/>
            <c:showSerName val="0"/>
            <c:showPercent val="0"/>
            <c:showBubbleSize val="0"/>
            <c:showLeaderLines val="0"/>
          </c:dLbls>
          <c:cat>
            <c:strRef>
              <c:f>Sheet1!$A$2:$A$4</c:f>
              <c:strCache>
                <c:ptCount val="3"/>
                <c:pt idx="0">
                  <c:v>PR Bond</c:v>
                </c:pt>
                <c:pt idx="1">
                  <c:v>Commercial Bond</c:v>
                </c:pt>
                <c:pt idx="2">
                  <c:v>After Sentence</c:v>
                </c:pt>
              </c:strCache>
            </c:strRef>
          </c:cat>
          <c:val>
            <c:numRef>
              <c:f>Sheet1!$C$2:$C$4</c:f>
              <c:numCache>
                <c:formatCode>0%</c:formatCode>
                <c:ptCount val="3"/>
                <c:pt idx="0">
                  <c:v>0.22</c:v>
                </c:pt>
                <c:pt idx="1">
                  <c:v>0.24</c:v>
                </c:pt>
                <c:pt idx="2">
                  <c:v>0.35</c:v>
                </c:pt>
              </c:numCache>
            </c:numRef>
          </c:val>
        </c:ser>
        <c:ser>
          <c:idx val="2"/>
          <c:order val="2"/>
          <c:tx>
            <c:strRef>
              <c:f>Sheet1!$D$1</c:f>
              <c:strCache>
                <c:ptCount val="1"/>
                <c:pt idx="0">
                  <c:v>High</c:v>
                </c:pt>
              </c:strCache>
            </c:strRef>
          </c:tx>
          <c:invertIfNegative val="0"/>
          <c:dLbls>
            <c:showLegendKey val="0"/>
            <c:showVal val="1"/>
            <c:showCatName val="0"/>
            <c:showSerName val="0"/>
            <c:showPercent val="0"/>
            <c:showBubbleSize val="0"/>
            <c:showLeaderLines val="0"/>
          </c:dLbls>
          <c:cat>
            <c:strRef>
              <c:f>Sheet1!$A$2:$A$4</c:f>
              <c:strCache>
                <c:ptCount val="3"/>
                <c:pt idx="0">
                  <c:v>PR Bond</c:v>
                </c:pt>
                <c:pt idx="1">
                  <c:v>Commercial Bond</c:v>
                </c:pt>
                <c:pt idx="2">
                  <c:v>After Sentence</c:v>
                </c:pt>
              </c:strCache>
            </c:strRef>
          </c:cat>
          <c:val>
            <c:numRef>
              <c:f>Sheet1!$D$2:$D$4</c:f>
              <c:numCache>
                <c:formatCode>0%</c:formatCode>
                <c:ptCount val="3"/>
                <c:pt idx="0">
                  <c:v>0.39</c:v>
                </c:pt>
                <c:pt idx="1">
                  <c:v>0.4</c:v>
                </c:pt>
                <c:pt idx="2">
                  <c:v>0.48</c:v>
                </c:pt>
              </c:numCache>
            </c:numRef>
          </c:val>
        </c:ser>
        <c:dLbls>
          <c:showLegendKey val="0"/>
          <c:showVal val="0"/>
          <c:showCatName val="0"/>
          <c:showSerName val="0"/>
          <c:showPercent val="0"/>
          <c:showBubbleSize val="0"/>
        </c:dLbls>
        <c:gapWidth val="150"/>
        <c:axId val="-2027221896"/>
        <c:axId val="-2027218840"/>
      </c:barChart>
      <c:catAx>
        <c:axId val="-2027221896"/>
        <c:scaling>
          <c:orientation val="minMax"/>
        </c:scaling>
        <c:delete val="0"/>
        <c:axPos val="b"/>
        <c:majorTickMark val="none"/>
        <c:minorTickMark val="none"/>
        <c:tickLblPos val="nextTo"/>
        <c:crossAx val="-2027218840"/>
        <c:crosses val="autoZero"/>
        <c:auto val="1"/>
        <c:lblAlgn val="ctr"/>
        <c:lblOffset val="100"/>
        <c:noMultiLvlLbl val="0"/>
      </c:catAx>
      <c:valAx>
        <c:axId val="-2027218840"/>
        <c:scaling>
          <c:orientation val="minMax"/>
        </c:scaling>
        <c:delete val="0"/>
        <c:axPos val="l"/>
        <c:numFmt formatCode="0%" sourceLinked="1"/>
        <c:majorTickMark val="none"/>
        <c:minorTickMark val="none"/>
        <c:tickLblPos val="nextTo"/>
        <c:crossAx val="-2027221896"/>
        <c:crosses val="autoZero"/>
        <c:crossBetween val="between"/>
      </c:valAx>
    </c:plotArea>
    <c:legend>
      <c:legendPos val="r"/>
      <c:layout>
        <c:manualLayout>
          <c:xMode val="edge"/>
          <c:yMode val="edge"/>
          <c:x val="0.354974355367156"/>
          <c:y val="0.898718568881961"/>
          <c:w val="0.371511280753702"/>
          <c:h val="0.0958318945807509"/>
        </c:manualLayout>
      </c:layout>
      <c:overlay val="0"/>
    </c:legend>
    <c:plotVisOnly val="1"/>
    <c:dispBlanksAs val="gap"/>
    <c:showDLblsOverMax val="0"/>
  </c:chart>
  <c:spPr>
    <a:ln>
      <a:solidFill>
        <a:srgbClr val="6076B4"/>
      </a:solidFill>
    </a:ln>
  </c:spPr>
  <c:txPr>
    <a:bodyPr/>
    <a:lstStyle/>
    <a:p>
      <a:pPr>
        <a:defRPr sz="900">
          <a:latin typeface="Arial" panose="020B0604020202020204" pitchFamily="34" charset="0"/>
          <a:cs typeface="Arial" panose="020B0604020202020204" pitchFamily="34" charset="0"/>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1"/>
          <c:order val="0"/>
          <c:tx>
            <c:strRef>
              <c:f>Sheet1!$C$1</c:f>
              <c:strCache>
                <c:ptCount val="1"/>
                <c:pt idx="0">
                  <c:v>Low</c:v>
                </c:pt>
              </c:strCache>
            </c:strRef>
          </c:tx>
          <c:invertIfNegative val="0"/>
          <c:dLbls>
            <c:txPr>
              <a:bodyPr/>
              <a:lstStyle/>
              <a:p>
                <a:pPr>
                  <a:defRPr>
                    <a:solidFill>
                      <a:schemeClr val="bg1"/>
                    </a:solidFill>
                  </a:defRPr>
                </a:pPr>
                <a:endParaRPr lang="en-US"/>
              </a:p>
            </c:txPr>
            <c:showLegendKey val="0"/>
            <c:showVal val="1"/>
            <c:showCatName val="0"/>
            <c:showSerName val="0"/>
            <c:showPercent val="0"/>
            <c:showBubbleSize val="0"/>
            <c:showLeaderLines val="0"/>
          </c:dLbls>
          <c:cat>
            <c:multiLvlStrRef>
              <c:f>Sheet1!$A$2:$B$21</c:f>
              <c:multiLvlStrCache>
                <c:ptCount val="20"/>
                <c:lvl>
                  <c:pt idx="0">
                    <c:v>Bexar</c:v>
                  </c:pt>
                  <c:pt idx="1">
                    <c:v>Dallas</c:v>
                  </c:pt>
                  <c:pt idx="2">
                    <c:v>El Paso</c:v>
                  </c:pt>
                  <c:pt idx="3">
                    <c:v>Harris</c:v>
                  </c:pt>
                  <c:pt idx="4">
                    <c:v>Tarrant</c:v>
                  </c:pt>
                  <c:pt idx="5">
                    <c:v>Bexar</c:v>
                  </c:pt>
                  <c:pt idx="6">
                    <c:v>Dallas</c:v>
                  </c:pt>
                  <c:pt idx="7">
                    <c:v>El Paso</c:v>
                  </c:pt>
                  <c:pt idx="8">
                    <c:v>Harris</c:v>
                  </c:pt>
                  <c:pt idx="9">
                    <c:v>Tarrant</c:v>
                  </c:pt>
                  <c:pt idx="10">
                    <c:v>Bexar</c:v>
                  </c:pt>
                  <c:pt idx="11">
                    <c:v>Dallas</c:v>
                  </c:pt>
                  <c:pt idx="12">
                    <c:v>El Paso</c:v>
                  </c:pt>
                  <c:pt idx="13">
                    <c:v>Harris</c:v>
                  </c:pt>
                  <c:pt idx="14">
                    <c:v>Tarrant</c:v>
                  </c:pt>
                  <c:pt idx="15">
                    <c:v>Bexar</c:v>
                  </c:pt>
                  <c:pt idx="16">
                    <c:v>Dallas</c:v>
                  </c:pt>
                  <c:pt idx="17">
                    <c:v>El Paso</c:v>
                  </c:pt>
                  <c:pt idx="18">
                    <c:v>Harris</c:v>
                  </c:pt>
                  <c:pt idx="19">
                    <c:v>Tarrant</c:v>
                  </c:pt>
                </c:lvl>
                <c:lvl>
                  <c:pt idx="0">
                    <c:v>All</c:v>
                  </c:pt>
                  <c:pt idx="5">
                    <c:v>Pretrial</c:v>
                  </c:pt>
                  <c:pt idx="10">
                    <c:v>Commercial Bond</c:v>
                  </c:pt>
                  <c:pt idx="15">
                    <c:v>After Sentence</c:v>
                  </c:pt>
                </c:lvl>
              </c:multiLvlStrCache>
            </c:multiLvlStrRef>
          </c:cat>
          <c:val>
            <c:numRef>
              <c:f>Sheet1!$C$2:$C$21</c:f>
              <c:numCache>
                <c:formatCode>0%</c:formatCode>
                <c:ptCount val="20"/>
                <c:pt idx="0">
                  <c:v>0.4</c:v>
                </c:pt>
                <c:pt idx="1">
                  <c:v>0.25</c:v>
                </c:pt>
                <c:pt idx="2">
                  <c:v>0.25</c:v>
                </c:pt>
                <c:pt idx="3">
                  <c:v>0.25</c:v>
                </c:pt>
                <c:pt idx="4">
                  <c:v>0.33</c:v>
                </c:pt>
                <c:pt idx="5">
                  <c:v>0.34</c:v>
                </c:pt>
                <c:pt idx="6">
                  <c:v>0.23</c:v>
                </c:pt>
                <c:pt idx="7">
                  <c:v>0.24</c:v>
                </c:pt>
                <c:pt idx="8">
                  <c:v>0.3</c:v>
                </c:pt>
                <c:pt idx="9">
                  <c:v>0.48</c:v>
                </c:pt>
                <c:pt idx="10">
                  <c:v>0.4</c:v>
                </c:pt>
                <c:pt idx="11">
                  <c:v>0.3</c:v>
                </c:pt>
                <c:pt idx="12">
                  <c:v>0.28</c:v>
                </c:pt>
                <c:pt idx="13">
                  <c:v>0.3</c:v>
                </c:pt>
                <c:pt idx="14">
                  <c:v>0.34</c:v>
                </c:pt>
                <c:pt idx="15">
                  <c:v>0.29</c:v>
                </c:pt>
                <c:pt idx="16">
                  <c:v>0.17</c:v>
                </c:pt>
                <c:pt idx="17">
                  <c:v>0.17</c:v>
                </c:pt>
                <c:pt idx="18">
                  <c:v>0.224</c:v>
                </c:pt>
                <c:pt idx="19">
                  <c:v>0.25</c:v>
                </c:pt>
              </c:numCache>
            </c:numRef>
          </c:val>
        </c:ser>
        <c:ser>
          <c:idx val="2"/>
          <c:order val="1"/>
          <c:tx>
            <c:strRef>
              <c:f>Sheet1!$D$1</c:f>
              <c:strCache>
                <c:ptCount val="1"/>
                <c:pt idx="0">
                  <c:v>Medium</c:v>
                </c:pt>
              </c:strCache>
            </c:strRef>
          </c:tx>
          <c:invertIfNegative val="0"/>
          <c:dLbls>
            <c:txPr>
              <a:bodyPr/>
              <a:lstStyle/>
              <a:p>
                <a:pPr>
                  <a:defRPr>
                    <a:solidFill>
                      <a:schemeClr val="bg1"/>
                    </a:solidFill>
                  </a:defRPr>
                </a:pPr>
                <a:endParaRPr lang="en-US"/>
              </a:p>
            </c:txPr>
            <c:showLegendKey val="0"/>
            <c:showVal val="1"/>
            <c:showCatName val="0"/>
            <c:showSerName val="0"/>
            <c:showPercent val="0"/>
            <c:showBubbleSize val="0"/>
            <c:showLeaderLines val="0"/>
          </c:dLbls>
          <c:cat>
            <c:multiLvlStrRef>
              <c:f>Sheet1!$A$2:$B$21</c:f>
              <c:multiLvlStrCache>
                <c:ptCount val="20"/>
                <c:lvl>
                  <c:pt idx="0">
                    <c:v>Bexar</c:v>
                  </c:pt>
                  <c:pt idx="1">
                    <c:v>Dallas</c:v>
                  </c:pt>
                  <c:pt idx="2">
                    <c:v>El Paso</c:v>
                  </c:pt>
                  <c:pt idx="3">
                    <c:v>Harris</c:v>
                  </c:pt>
                  <c:pt idx="4">
                    <c:v>Tarrant</c:v>
                  </c:pt>
                  <c:pt idx="5">
                    <c:v>Bexar</c:v>
                  </c:pt>
                  <c:pt idx="6">
                    <c:v>Dallas</c:v>
                  </c:pt>
                  <c:pt idx="7">
                    <c:v>El Paso</c:v>
                  </c:pt>
                  <c:pt idx="8">
                    <c:v>Harris</c:v>
                  </c:pt>
                  <c:pt idx="9">
                    <c:v>Tarrant</c:v>
                  </c:pt>
                  <c:pt idx="10">
                    <c:v>Bexar</c:v>
                  </c:pt>
                  <c:pt idx="11">
                    <c:v>Dallas</c:v>
                  </c:pt>
                  <c:pt idx="12">
                    <c:v>El Paso</c:v>
                  </c:pt>
                  <c:pt idx="13">
                    <c:v>Harris</c:v>
                  </c:pt>
                  <c:pt idx="14">
                    <c:v>Tarrant</c:v>
                  </c:pt>
                  <c:pt idx="15">
                    <c:v>Bexar</c:v>
                  </c:pt>
                  <c:pt idx="16">
                    <c:v>Dallas</c:v>
                  </c:pt>
                  <c:pt idx="17">
                    <c:v>El Paso</c:v>
                  </c:pt>
                  <c:pt idx="18">
                    <c:v>Harris</c:v>
                  </c:pt>
                  <c:pt idx="19">
                    <c:v>Tarrant</c:v>
                  </c:pt>
                </c:lvl>
                <c:lvl>
                  <c:pt idx="0">
                    <c:v>All</c:v>
                  </c:pt>
                  <c:pt idx="5">
                    <c:v>Pretrial</c:v>
                  </c:pt>
                  <c:pt idx="10">
                    <c:v>Commercial Bond</c:v>
                  </c:pt>
                  <c:pt idx="15">
                    <c:v>After Sentence</c:v>
                  </c:pt>
                </c:lvl>
              </c:multiLvlStrCache>
            </c:multiLvlStrRef>
          </c:cat>
          <c:val>
            <c:numRef>
              <c:f>Sheet1!$D$2:$D$21</c:f>
              <c:numCache>
                <c:formatCode>0%</c:formatCode>
                <c:ptCount val="20"/>
                <c:pt idx="0">
                  <c:v>0.34</c:v>
                </c:pt>
                <c:pt idx="1">
                  <c:v>0.36</c:v>
                </c:pt>
                <c:pt idx="2">
                  <c:v>0.37</c:v>
                </c:pt>
                <c:pt idx="3">
                  <c:v>0.37</c:v>
                </c:pt>
                <c:pt idx="4">
                  <c:v>0.34</c:v>
                </c:pt>
                <c:pt idx="5">
                  <c:v>0.34</c:v>
                </c:pt>
                <c:pt idx="6">
                  <c:v>0.35</c:v>
                </c:pt>
                <c:pt idx="7">
                  <c:v>0.34</c:v>
                </c:pt>
                <c:pt idx="8">
                  <c:v>0.38</c:v>
                </c:pt>
                <c:pt idx="9">
                  <c:v>0.32</c:v>
                </c:pt>
                <c:pt idx="10">
                  <c:v>0.34</c:v>
                </c:pt>
                <c:pt idx="11">
                  <c:v>0.35</c:v>
                </c:pt>
                <c:pt idx="12">
                  <c:v>0.37</c:v>
                </c:pt>
                <c:pt idx="13">
                  <c:v>0.35</c:v>
                </c:pt>
                <c:pt idx="14">
                  <c:v>0.34</c:v>
                </c:pt>
                <c:pt idx="15">
                  <c:v>0.39</c:v>
                </c:pt>
                <c:pt idx="16">
                  <c:v>0.38</c:v>
                </c:pt>
                <c:pt idx="17">
                  <c:v>0.38</c:v>
                </c:pt>
                <c:pt idx="18">
                  <c:v>0.375</c:v>
                </c:pt>
                <c:pt idx="19">
                  <c:v>0.35</c:v>
                </c:pt>
              </c:numCache>
            </c:numRef>
          </c:val>
        </c:ser>
        <c:ser>
          <c:idx val="3"/>
          <c:order val="2"/>
          <c:tx>
            <c:strRef>
              <c:f>Sheet1!$E$1</c:f>
              <c:strCache>
                <c:ptCount val="1"/>
                <c:pt idx="0">
                  <c:v>High</c:v>
                </c:pt>
              </c:strCache>
            </c:strRef>
          </c:tx>
          <c:invertIfNegative val="0"/>
          <c:dLbls>
            <c:txPr>
              <a:bodyPr/>
              <a:lstStyle/>
              <a:p>
                <a:pPr>
                  <a:defRPr>
                    <a:solidFill>
                      <a:schemeClr val="bg1"/>
                    </a:solidFill>
                  </a:defRPr>
                </a:pPr>
                <a:endParaRPr lang="en-US"/>
              </a:p>
            </c:txPr>
            <c:showLegendKey val="0"/>
            <c:showVal val="1"/>
            <c:showCatName val="0"/>
            <c:showSerName val="0"/>
            <c:showPercent val="0"/>
            <c:showBubbleSize val="0"/>
            <c:showLeaderLines val="0"/>
          </c:dLbls>
          <c:cat>
            <c:multiLvlStrRef>
              <c:f>Sheet1!$A$2:$B$21</c:f>
              <c:multiLvlStrCache>
                <c:ptCount val="20"/>
                <c:lvl>
                  <c:pt idx="0">
                    <c:v>Bexar</c:v>
                  </c:pt>
                  <c:pt idx="1">
                    <c:v>Dallas</c:v>
                  </c:pt>
                  <c:pt idx="2">
                    <c:v>El Paso</c:v>
                  </c:pt>
                  <c:pt idx="3">
                    <c:v>Harris</c:v>
                  </c:pt>
                  <c:pt idx="4">
                    <c:v>Tarrant</c:v>
                  </c:pt>
                  <c:pt idx="5">
                    <c:v>Bexar</c:v>
                  </c:pt>
                  <c:pt idx="6">
                    <c:v>Dallas</c:v>
                  </c:pt>
                  <c:pt idx="7">
                    <c:v>El Paso</c:v>
                  </c:pt>
                  <c:pt idx="8">
                    <c:v>Harris</c:v>
                  </c:pt>
                  <c:pt idx="9">
                    <c:v>Tarrant</c:v>
                  </c:pt>
                  <c:pt idx="10">
                    <c:v>Bexar</c:v>
                  </c:pt>
                  <c:pt idx="11">
                    <c:v>Dallas</c:v>
                  </c:pt>
                  <c:pt idx="12">
                    <c:v>El Paso</c:v>
                  </c:pt>
                  <c:pt idx="13">
                    <c:v>Harris</c:v>
                  </c:pt>
                  <c:pt idx="14">
                    <c:v>Tarrant</c:v>
                  </c:pt>
                  <c:pt idx="15">
                    <c:v>Bexar</c:v>
                  </c:pt>
                  <c:pt idx="16">
                    <c:v>Dallas</c:v>
                  </c:pt>
                  <c:pt idx="17">
                    <c:v>El Paso</c:v>
                  </c:pt>
                  <c:pt idx="18">
                    <c:v>Harris</c:v>
                  </c:pt>
                  <c:pt idx="19">
                    <c:v>Tarrant</c:v>
                  </c:pt>
                </c:lvl>
                <c:lvl>
                  <c:pt idx="0">
                    <c:v>All</c:v>
                  </c:pt>
                  <c:pt idx="5">
                    <c:v>Pretrial</c:v>
                  </c:pt>
                  <c:pt idx="10">
                    <c:v>Commercial Bond</c:v>
                  </c:pt>
                  <c:pt idx="15">
                    <c:v>After Sentence</c:v>
                  </c:pt>
                </c:lvl>
              </c:multiLvlStrCache>
            </c:multiLvlStrRef>
          </c:cat>
          <c:val>
            <c:numRef>
              <c:f>Sheet1!$E$2:$E$21</c:f>
              <c:numCache>
                <c:formatCode>0%</c:formatCode>
                <c:ptCount val="20"/>
                <c:pt idx="0">
                  <c:v>0.27</c:v>
                </c:pt>
                <c:pt idx="1">
                  <c:v>0.39</c:v>
                </c:pt>
                <c:pt idx="2">
                  <c:v>0.38</c:v>
                </c:pt>
                <c:pt idx="3">
                  <c:v>0.38</c:v>
                </c:pt>
                <c:pt idx="4">
                  <c:v>0.33</c:v>
                </c:pt>
                <c:pt idx="5">
                  <c:v>0.32</c:v>
                </c:pt>
                <c:pt idx="6">
                  <c:v>0.42</c:v>
                </c:pt>
                <c:pt idx="7">
                  <c:v>0.42</c:v>
                </c:pt>
                <c:pt idx="8">
                  <c:v>0.32</c:v>
                </c:pt>
                <c:pt idx="9">
                  <c:v>0.21</c:v>
                </c:pt>
                <c:pt idx="10">
                  <c:v>0.27</c:v>
                </c:pt>
                <c:pt idx="11">
                  <c:v>0.35</c:v>
                </c:pt>
                <c:pt idx="12">
                  <c:v>0.35</c:v>
                </c:pt>
                <c:pt idx="13">
                  <c:v>0.35</c:v>
                </c:pt>
                <c:pt idx="14">
                  <c:v>0.32</c:v>
                </c:pt>
                <c:pt idx="15">
                  <c:v>0.32</c:v>
                </c:pt>
                <c:pt idx="16">
                  <c:v>0.45</c:v>
                </c:pt>
                <c:pt idx="17">
                  <c:v>0.45</c:v>
                </c:pt>
                <c:pt idx="18">
                  <c:v>0.402</c:v>
                </c:pt>
                <c:pt idx="19">
                  <c:v>0.41</c:v>
                </c:pt>
              </c:numCache>
            </c:numRef>
          </c:val>
        </c:ser>
        <c:dLbls>
          <c:showLegendKey val="0"/>
          <c:showVal val="0"/>
          <c:showCatName val="0"/>
          <c:showSerName val="0"/>
          <c:showPercent val="0"/>
          <c:showBubbleSize val="0"/>
        </c:dLbls>
        <c:gapWidth val="15"/>
        <c:overlap val="100"/>
        <c:axId val="2085800504"/>
        <c:axId val="2097662696"/>
      </c:barChart>
      <c:catAx>
        <c:axId val="2085800504"/>
        <c:scaling>
          <c:orientation val="minMax"/>
        </c:scaling>
        <c:delete val="0"/>
        <c:axPos val="b"/>
        <c:majorTickMark val="none"/>
        <c:minorTickMark val="none"/>
        <c:tickLblPos val="nextTo"/>
        <c:txPr>
          <a:bodyPr/>
          <a:lstStyle/>
          <a:p>
            <a:pPr>
              <a:defRPr sz="900"/>
            </a:pPr>
            <a:endParaRPr lang="en-US"/>
          </a:p>
        </c:txPr>
        <c:crossAx val="2097662696"/>
        <c:crosses val="autoZero"/>
        <c:auto val="1"/>
        <c:lblAlgn val="ctr"/>
        <c:lblOffset val="100"/>
        <c:noMultiLvlLbl val="0"/>
      </c:catAx>
      <c:valAx>
        <c:axId val="2097662696"/>
        <c:scaling>
          <c:orientation val="minMax"/>
          <c:max val="1.0"/>
        </c:scaling>
        <c:delete val="0"/>
        <c:axPos val="l"/>
        <c:numFmt formatCode="0%" sourceLinked="1"/>
        <c:majorTickMark val="none"/>
        <c:minorTickMark val="none"/>
        <c:tickLblPos val="nextTo"/>
        <c:spPr>
          <a:ln w="9525">
            <a:noFill/>
          </a:ln>
        </c:spPr>
        <c:crossAx val="2085800504"/>
        <c:crosses val="autoZero"/>
        <c:crossBetween val="between"/>
      </c:valAx>
    </c:plotArea>
    <c:legend>
      <c:legendPos val="b"/>
      <c:layout/>
      <c:overlay val="0"/>
    </c:legend>
    <c:plotVisOnly val="1"/>
    <c:dispBlanksAs val="gap"/>
    <c:showDLblsOverMax val="0"/>
  </c:chart>
  <c:txPr>
    <a:bodyPr/>
    <a:lstStyle/>
    <a:p>
      <a:pPr>
        <a:defRPr sz="1000"/>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634785953479953"/>
          <c:y val="0.0411204432779236"/>
          <c:w val="0.926942860590702"/>
          <c:h val="0.596967045785943"/>
        </c:manualLayout>
      </c:layout>
      <c:barChart>
        <c:barDir val="col"/>
        <c:grouping val="percentStacked"/>
        <c:varyColors val="0"/>
        <c:ser>
          <c:idx val="1"/>
          <c:order val="0"/>
          <c:tx>
            <c:strRef>
              <c:f>Sheet1!$C$1</c:f>
              <c:strCache>
                <c:ptCount val="1"/>
                <c:pt idx="0">
                  <c:v>Low Risk</c:v>
                </c:pt>
              </c:strCache>
            </c:strRef>
          </c:tx>
          <c:invertIfNegative val="0"/>
          <c:dLbls>
            <c:txPr>
              <a:bodyPr/>
              <a:lstStyle/>
              <a:p>
                <a:pPr>
                  <a:defRPr>
                    <a:solidFill>
                      <a:schemeClr val="bg1"/>
                    </a:solidFill>
                  </a:defRPr>
                </a:pPr>
                <a:endParaRPr lang="en-US"/>
              </a:p>
            </c:txPr>
            <c:showLegendKey val="0"/>
            <c:showVal val="1"/>
            <c:showCatName val="0"/>
            <c:showSerName val="0"/>
            <c:showPercent val="0"/>
            <c:showBubbleSize val="0"/>
            <c:showLeaderLines val="0"/>
          </c:dLbls>
          <c:cat>
            <c:multiLvlStrRef>
              <c:f>Sheet1!$A$2:$B$26</c:f>
              <c:multiLvlStrCache>
                <c:ptCount val="25"/>
                <c:lvl>
                  <c:pt idx="0">
                    <c:v>Bexar</c:v>
                  </c:pt>
                  <c:pt idx="1">
                    <c:v>Dallas</c:v>
                  </c:pt>
                  <c:pt idx="2">
                    <c:v>El Paso</c:v>
                  </c:pt>
                  <c:pt idx="3">
                    <c:v>Harris</c:v>
                  </c:pt>
                  <c:pt idx="4">
                    <c:v>Tarrant</c:v>
                  </c:pt>
                  <c:pt idx="5">
                    <c:v>Bexar</c:v>
                  </c:pt>
                  <c:pt idx="6">
                    <c:v>Dallas</c:v>
                  </c:pt>
                  <c:pt idx="7">
                    <c:v>El Paso</c:v>
                  </c:pt>
                  <c:pt idx="8">
                    <c:v>Harris</c:v>
                  </c:pt>
                  <c:pt idx="9">
                    <c:v>Tarrant</c:v>
                  </c:pt>
                  <c:pt idx="10">
                    <c:v>Bexar</c:v>
                  </c:pt>
                  <c:pt idx="11">
                    <c:v>Dallas</c:v>
                  </c:pt>
                  <c:pt idx="12">
                    <c:v>El Paso</c:v>
                  </c:pt>
                  <c:pt idx="13">
                    <c:v>Harris</c:v>
                  </c:pt>
                  <c:pt idx="14">
                    <c:v>Tarrant</c:v>
                  </c:pt>
                  <c:pt idx="15">
                    <c:v>Bexar</c:v>
                  </c:pt>
                  <c:pt idx="16">
                    <c:v>Dallas</c:v>
                  </c:pt>
                  <c:pt idx="17">
                    <c:v>El Paso</c:v>
                  </c:pt>
                  <c:pt idx="18">
                    <c:v>Harris</c:v>
                  </c:pt>
                  <c:pt idx="19">
                    <c:v>Tarrant</c:v>
                  </c:pt>
                  <c:pt idx="20">
                    <c:v>Bexar</c:v>
                  </c:pt>
                  <c:pt idx="21">
                    <c:v>Dallas</c:v>
                  </c:pt>
                  <c:pt idx="22">
                    <c:v>El Paso</c:v>
                  </c:pt>
                  <c:pt idx="23">
                    <c:v>Harris</c:v>
                  </c:pt>
                  <c:pt idx="24">
                    <c:v>Tarrant</c:v>
                  </c:pt>
                </c:lvl>
                <c:lvl>
                  <c:pt idx="0">
                    <c:v>Deferred Adj</c:v>
                  </c:pt>
                  <c:pt idx="5">
                    <c:v>Probation Placement</c:v>
                  </c:pt>
                  <c:pt idx="10">
                    <c:v>Prison Released to Supervision </c:v>
                  </c:pt>
                  <c:pt idx="15">
                    <c:v>State Jail Releases</c:v>
                  </c:pt>
                  <c:pt idx="20">
                    <c:v>Prison Discharges</c:v>
                  </c:pt>
                </c:lvl>
              </c:multiLvlStrCache>
            </c:multiLvlStrRef>
          </c:cat>
          <c:val>
            <c:numRef>
              <c:f>Sheet1!$C$2:$C$26</c:f>
              <c:numCache>
                <c:formatCode>0%</c:formatCode>
                <c:ptCount val="25"/>
                <c:pt idx="0">
                  <c:v>0.19</c:v>
                </c:pt>
                <c:pt idx="1">
                  <c:v>0.18</c:v>
                </c:pt>
                <c:pt idx="2">
                  <c:v>0.14</c:v>
                </c:pt>
                <c:pt idx="3">
                  <c:v>0.21</c:v>
                </c:pt>
                <c:pt idx="4">
                  <c:v>0.22</c:v>
                </c:pt>
                <c:pt idx="5">
                  <c:v>0.43</c:v>
                </c:pt>
                <c:pt idx="6">
                  <c:v>0.54</c:v>
                </c:pt>
                <c:pt idx="7">
                  <c:v>0.37</c:v>
                </c:pt>
                <c:pt idx="8">
                  <c:v>0.63</c:v>
                </c:pt>
                <c:pt idx="9">
                  <c:v>0.63</c:v>
                </c:pt>
                <c:pt idx="10">
                  <c:v>0.27</c:v>
                </c:pt>
                <c:pt idx="11">
                  <c:v>0.26</c:v>
                </c:pt>
                <c:pt idx="12">
                  <c:v>0.21</c:v>
                </c:pt>
                <c:pt idx="13">
                  <c:v>0.32</c:v>
                </c:pt>
                <c:pt idx="14">
                  <c:v>0.3</c:v>
                </c:pt>
                <c:pt idx="15">
                  <c:v>0.26</c:v>
                </c:pt>
                <c:pt idx="16">
                  <c:v>0.32</c:v>
                </c:pt>
                <c:pt idx="17">
                  <c:v>0.25</c:v>
                </c:pt>
                <c:pt idx="18">
                  <c:v>0.34</c:v>
                </c:pt>
                <c:pt idx="19">
                  <c:v>0.31</c:v>
                </c:pt>
                <c:pt idx="20">
                  <c:v>0.31</c:v>
                </c:pt>
                <c:pt idx="21">
                  <c:v>0.27</c:v>
                </c:pt>
                <c:pt idx="22">
                  <c:v>0.31</c:v>
                </c:pt>
                <c:pt idx="23">
                  <c:v>0.36</c:v>
                </c:pt>
                <c:pt idx="24">
                  <c:v>0.29</c:v>
                </c:pt>
              </c:numCache>
            </c:numRef>
          </c:val>
        </c:ser>
        <c:ser>
          <c:idx val="2"/>
          <c:order val="1"/>
          <c:tx>
            <c:strRef>
              <c:f>Sheet1!$D$1</c:f>
              <c:strCache>
                <c:ptCount val="1"/>
                <c:pt idx="0">
                  <c:v>Medium Risk</c:v>
                </c:pt>
              </c:strCache>
            </c:strRef>
          </c:tx>
          <c:invertIfNegative val="0"/>
          <c:dLbls>
            <c:txPr>
              <a:bodyPr/>
              <a:lstStyle/>
              <a:p>
                <a:pPr>
                  <a:defRPr>
                    <a:solidFill>
                      <a:schemeClr val="bg1"/>
                    </a:solidFill>
                  </a:defRPr>
                </a:pPr>
                <a:endParaRPr lang="en-US"/>
              </a:p>
            </c:txPr>
            <c:showLegendKey val="0"/>
            <c:showVal val="1"/>
            <c:showCatName val="0"/>
            <c:showSerName val="0"/>
            <c:showPercent val="0"/>
            <c:showBubbleSize val="0"/>
            <c:showLeaderLines val="0"/>
          </c:dLbls>
          <c:cat>
            <c:multiLvlStrRef>
              <c:f>Sheet1!$A$2:$B$26</c:f>
              <c:multiLvlStrCache>
                <c:ptCount val="25"/>
                <c:lvl>
                  <c:pt idx="0">
                    <c:v>Bexar</c:v>
                  </c:pt>
                  <c:pt idx="1">
                    <c:v>Dallas</c:v>
                  </c:pt>
                  <c:pt idx="2">
                    <c:v>El Paso</c:v>
                  </c:pt>
                  <c:pt idx="3">
                    <c:v>Harris</c:v>
                  </c:pt>
                  <c:pt idx="4">
                    <c:v>Tarrant</c:v>
                  </c:pt>
                  <c:pt idx="5">
                    <c:v>Bexar</c:v>
                  </c:pt>
                  <c:pt idx="6">
                    <c:v>Dallas</c:v>
                  </c:pt>
                  <c:pt idx="7">
                    <c:v>El Paso</c:v>
                  </c:pt>
                  <c:pt idx="8">
                    <c:v>Harris</c:v>
                  </c:pt>
                  <c:pt idx="9">
                    <c:v>Tarrant</c:v>
                  </c:pt>
                  <c:pt idx="10">
                    <c:v>Bexar</c:v>
                  </c:pt>
                  <c:pt idx="11">
                    <c:v>Dallas</c:v>
                  </c:pt>
                  <c:pt idx="12">
                    <c:v>El Paso</c:v>
                  </c:pt>
                  <c:pt idx="13">
                    <c:v>Harris</c:v>
                  </c:pt>
                  <c:pt idx="14">
                    <c:v>Tarrant</c:v>
                  </c:pt>
                  <c:pt idx="15">
                    <c:v>Bexar</c:v>
                  </c:pt>
                  <c:pt idx="16">
                    <c:v>Dallas</c:v>
                  </c:pt>
                  <c:pt idx="17">
                    <c:v>El Paso</c:v>
                  </c:pt>
                  <c:pt idx="18">
                    <c:v>Harris</c:v>
                  </c:pt>
                  <c:pt idx="19">
                    <c:v>Tarrant</c:v>
                  </c:pt>
                  <c:pt idx="20">
                    <c:v>Bexar</c:v>
                  </c:pt>
                  <c:pt idx="21">
                    <c:v>Dallas</c:v>
                  </c:pt>
                  <c:pt idx="22">
                    <c:v>El Paso</c:v>
                  </c:pt>
                  <c:pt idx="23">
                    <c:v>Harris</c:v>
                  </c:pt>
                  <c:pt idx="24">
                    <c:v>Tarrant</c:v>
                  </c:pt>
                </c:lvl>
                <c:lvl>
                  <c:pt idx="0">
                    <c:v>Deferred Adj</c:v>
                  </c:pt>
                  <c:pt idx="5">
                    <c:v>Probation Placement</c:v>
                  </c:pt>
                  <c:pt idx="10">
                    <c:v>Prison Released to Supervision </c:v>
                  </c:pt>
                  <c:pt idx="15">
                    <c:v>State Jail Releases</c:v>
                  </c:pt>
                  <c:pt idx="20">
                    <c:v>Prison Discharges</c:v>
                  </c:pt>
                </c:lvl>
              </c:multiLvlStrCache>
            </c:multiLvlStrRef>
          </c:cat>
          <c:val>
            <c:numRef>
              <c:f>Sheet1!$D$2:$D$26</c:f>
              <c:numCache>
                <c:formatCode>0%</c:formatCode>
                <c:ptCount val="25"/>
                <c:pt idx="0">
                  <c:v>0.42</c:v>
                </c:pt>
                <c:pt idx="1">
                  <c:v>0.42</c:v>
                </c:pt>
                <c:pt idx="2">
                  <c:v>0.37</c:v>
                </c:pt>
                <c:pt idx="3">
                  <c:v>0.42</c:v>
                </c:pt>
                <c:pt idx="4">
                  <c:v>0.42</c:v>
                </c:pt>
                <c:pt idx="5">
                  <c:v>0.35</c:v>
                </c:pt>
                <c:pt idx="6">
                  <c:v>0.3</c:v>
                </c:pt>
                <c:pt idx="7">
                  <c:v>0.36</c:v>
                </c:pt>
                <c:pt idx="8">
                  <c:v>0.29</c:v>
                </c:pt>
                <c:pt idx="9">
                  <c:v>0.28</c:v>
                </c:pt>
                <c:pt idx="10">
                  <c:v>0.39</c:v>
                </c:pt>
                <c:pt idx="11">
                  <c:v>0.39</c:v>
                </c:pt>
                <c:pt idx="12">
                  <c:v>0.4</c:v>
                </c:pt>
                <c:pt idx="13">
                  <c:v>0.39</c:v>
                </c:pt>
                <c:pt idx="14">
                  <c:v>0.36</c:v>
                </c:pt>
                <c:pt idx="15">
                  <c:v>0.29</c:v>
                </c:pt>
                <c:pt idx="16">
                  <c:v>0.33</c:v>
                </c:pt>
                <c:pt idx="17">
                  <c:v>0.27</c:v>
                </c:pt>
                <c:pt idx="18">
                  <c:v>0.33</c:v>
                </c:pt>
                <c:pt idx="19">
                  <c:v>0.33</c:v>
                </c:pt>
                <c:pt idx="20">
                  <c:v>0.35</c:v>
                </c:pt>
                <c:pt idx="21">
                  <c:v>0.39</c:v>
                </c:pt>
                <c:pt idx="22">
                  <c:v>0.29</c:v>
                </c:pt>
                <c:pt idx="23">
                  <c:v>0.35</c:v>
                </c:pt>
                <c:pt idx="24">
                  <c:v>0.34</c:v>
                </c:pt>
              </c:numCache>
            </c:numRef>
          </c:val>
        </c:ser>
        <c:ser>
          <c:idx val="3"/>
          <c:order val="2"/>
          <c:tx>
            <c:strRef>
              <c:f>Sheet1!$E$1</c:f>
              <c:strCache>
                <c:ptCount val="1"/>
                <c:pt idx="0">
                  <c:v>High Risk</c:v>
                </c:pt>
              </c:strCache>
            </c:strRef>
          </c:tx>
          <c:invertIfNegative val="0"/>
          <c:dLbls>
            <c:txPr>
              <a:bodyPr/>
              <a:lstStyle/>
              <a:p>
                <a:pPr>
                  <a:defRPr>
                    <a:solidFill>
                      <a:schemeClr val="bg1"/>
                    </a:solidFill>
                  </a:defRPr>
                </a:pPr>
                <a:endParaRPr lang="en-US"/>
              </a:p>
            </c:txPr>
            <c:showLegendKey val="0"/>
            <c:showVal val="1"/>
            <c:showCatName val="0"/>
            <c:showSerName val="0"/>
            <c:showPercent val="0"/>
            <c:showBubbleSize val="0"/>
            <c:showLeaderLines val="0"/>
          </c:dLbls>
          <c:cat>
            <c:multiLvlStrRef>
              <c:f>Sheet1!$A$2:$B$26</c:f>
              <c:multiLvlStrCache>
                <c:ptCount val="25"/>
                <c:lvl>
                  <c:pt idx="0">
                    <c:v>Bexar</c:v>
                  </c:pt>
                  <c:pt idx="1">
                    <c:v>Dallas</c:v>
                  </c:pt>
                  <c:pt idx="2">
                    <c:v>El Paso</c:v>
                  </c:pt>
                  <c:pt idx="3">
                    <c:v>Harris</c:v>
                  </c:pt>
                  <c:pt idx="4">
                    <c:v>Tarrant</c:v>
                  </c:pt>
                  <c:pt idx="5">
                    <c:v>Bexar</c:v>
                  </c:pt>
                  <c:pt idx="6">
                    <c:v>Dallas</c:v>
                  </c:pt>
                  <c:pt idx="7">
                    <c:v>El Paso</c:v>
                  </c:pt>
                  <c:pt idx="8">
                    <c:v>Harris</c:v>
                  </c:pt>
                  <c:pt idx="9">
                    <c:v>Tarrant</c:v>
                  </c:pt>
                  <c:pt idx="10">
                    <c:v>Bexar</c:v>
                  </c:pt>
                  <c:pt idx="11">
                    <c:v>Dallas</c:v>
                  </c:pt>
                  <c:pt idx="12">
                    <c:v>El Paso</c:v>
                  </c:pt>
                  <c:pt idx="13">
                    <c:v>Harris</c:v>
                  </c:pt>
                  <c:pt idx="14">
                    <c:v>Tarrant</c:v>
                  </c:pt>
                  <c:pt idx="15">
                    <c:v>Bexar</c:v>
                  </c:pt>
                  <c:pt idx="16">
                    <c:v>Dallas</c:v>
                  </c:pt>
                  <c:pt idx="17">
                    <c:v>El Paso</c:v>
                  </c:pt>
                  <c:pt idx="18">
                    <c:v>Harris</c:v>
                  </c:pt>
                  <c:pt idx="19">
                    <c:v>Tarrant</c:v>
                  </c:pt>
                  <c:pt idx="20">
                    <c:v>Bexar</c:v>
                  </c:pt>
                  <c:pt idx="21">
                    <c:v>Dallas</c:v>
                  </c:pt>
                  <c:pt idx="22">
                    <c:v>El Paso</c:v>
                  </c:pt>
                  <c:pt idx="23">
                    <c:v>Harris</c:v>
                  </c:pt>
                  <c:pt idx="24">
                    <c:v>Tarrant</c:v>
                  </c:pt>
                </c:lvl>
                <c:lvl>
                  <c:pt idx="0">
                    <c:v>Deferred Adj</c:v>
                  </c:pt>
                  <c:pt idx="5">
                    <c:v>Probation Placement</c:v>
                  </c:pt>
                  <c:pt idx="10">
                    <c:v>Prison Released to Supervision </c:v>
                  </c:pt>
                  <c:pt idx="15">
                    <c:v>State Jail Releases</c:v>
                  </c:pt>
                  <c:pt idx="20">
                    <c:v>Prison Discharges</c:v>
                  </c:pt>
                </c:lvl>
              </c:multiLvlStrCache>
            </c:multiLvlStrRef>
          </c:cat>
          <c:val>
            <c:numRef>
              <c:f>Sheet1!$E$2:$E$26</c:f>
              <c:numCache>
                <c:formatCode>0%</c:formatCode>
                <c:ptCount val="25"/>
                <c:pt idx="0">
                  <c:v>0.39</c:v>
                </c:pt>
                <c:pt idx="1">
                  <c:v>0.39</c:v>
                </c:pt>
                <c:pt idx="2">
                  <c:v>0.48</c:v>
                </c:pt>
                <c:pt idx="3">
                  <c:v>0.37</c:v>
                </c:pt>
                <c:pt idx="4">
                  <c:v>0.37</c:v>
                </c:pt>
                <c:pt idx="5">
                  <c:v>0.22</c:v>
                </c:pt>
                <c:pt idx="6">
                  <c:v>0.16</c:v>
                </c:pt>
                <c:pt idx="7">
                  <c:v>0.28</c:v>
                </c:pt>
                <c:pt idx="8">
                  <c:v>0.08</c:v>
                </c:pt>
                <c:pt idx="9">
                  <c:v>0.09</c:v>
                </c:pt>
                <c:pt idx="10">
                  <c:v>0.34</c:v>
                </c:pt>
                <c:pt idx="11">
                  <c:v>0.35</c:v>
                </c:pt>
                <c:pt idx="12">
                  <c:v>0.39</c:v>
                </c:pt>
                <c:pt idx="13">
                  <c:v>0.29</c:v>
                </c:pt>
                <c:pt idx="14">
                  <c:v>0.34</c:v>
                </c:pt>
                <c:pt idx="15">
                  <c:v>0.44</c:v>
                </c:pt>
                <c:pt idx="16">
                  <c:v>0.35</c:v>
                </c:pt>
                <c:pt idx="17">
                  <c:v>0.48</c:v>
                </c:pt>
                <c:pt idx="18">
                  <c:v>0.33</c:v>
                </c:pt>
                <c:pt idx="19">
                  <c:v>0.36</c:v>
                </c:pt>
                <c:pt idx="20">
                  <c:v>0.33</c:v>
                </c:pt>
                <c:pt idx="21">
                  <c:v>0.34</c:v>
                </c:pt>
                <c:pt idx="22">
                  <c:v>0.4</c:v>
                </c:pt>
                <c:pt idx="23">
                  <c:v>0.29</c:v>
                </c:pt>
                <c:pt idx="24">
                  <c:v>0.37</c:v>
                </c:pt>
              </c:numCache>
            </c:numRef>
          </c:val>
        </c:ser>
        <c:dLbls>
          <c:showLegendKey val="0"/>
          <c:showVal val="0"/>
          <c:showCatName val="0"/>
          <c:showSerName val="0"/>
          <c:showPercent val="0"/>
          <c:showBubbleSize val="0"/>
        </c:dLbls>
        <c:gapWidth val="6"/>
        <c:overlap val="100"/>
        <c:axId val="-2026843352"/>
        <c:axId val="-2026840200"/>
      </c:barChart>
      <c:catAx>
        <c:axId val="-2026843352"/>
        <c:scaling>
          <c:orientation val="minMax"/>
        </c:scaling>
        <c:delete val="0"/>
        <c:axPos val="b"/>
        <c:numFmt formatCode="General" sourceLinked="1"/>
        <c:majorTickMark val="none"/>
        <c:minorTickMark val="none"/>
        <c:tickLblPos val="nextTo"/>
        <c:txPr>
          <a:bodyPr/>
          <a:lstStyle/>
          <a:p>
            <a:pPr>
              <a:defRPr sz="1000"/>
            </a:pPr>
            <a:endParaRPr lang="en-US"/>
          </a:p>
        </c:txPr>
        <c:crossAx val="-2026840200"/>
        <c:crosses val="autoZero"/>
        <c:auto val="1"/>
        <c:lblAlgn val="ctr"/>
        <c:lblOffset val="100"/>
        <c:noMultiLvlLbl val="0"/>
      </c:catAx>
      <c:valAx>
        <c:axId val="-2026840200"/>
        <c:scaling>
          <c:orientation val="minMax"/>
        </c:scaling>
        <c:delete val="0"/>
        <c:axPos val="l"/>
        <c:numFmt formatCode="0%" sourceLinked="1"/>
        <c:majorTickMark val="none"/>
        <c:minorTickMark val="none"/>
        <c:tickLblPos val="nextTo"/>
        <c:crossAx val="-2026843352"/>
        <c:crosses val="autoZero"/>
        <c:crossBetween val="between"/>
      </c:valAx>
    </c:plotArea>
    <c:legend>
      <c:legendPos val="b"/>
      <c:layout/>
      <c:overlay val="0"/>
    </c:legend>
    <c:plotVisOnly val="1"/>
    <c:dispBlanksAs val="gap"/>
    <c:showDLblsOverMax val="0"/>
  </c:chart>
  <c:txPr>
    <a:bodyPr/>
    <a:lstStyle/>
    <a:p>
      <a:pPr>
        <a:defRPr sz="1000"/>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Sheet1!$B$1</c:f>
              <c:strCache>
                <c:ptCount val="1"/>
                <c:pt idx="0">
                  <c:v>Prisons</c:v>
                </c:pt>
              </c:strCache>
            </c:strRef>
          </c:tx>
          <c:spPr>
            <a:ln>
              <a:solidFill>
                <a:schemeClr val="accent1">
                  <a:lumMod val="50000"/>
                </a:schemeClr>
              </a:solidFill>
            </a:ln>
          </c:spPr>
          <c:marker>
            <c:spPr>
              <a:solidFill>
                <a:schemeClr val="accent1">
                  <a:lumMod val="50000"/>
                </a:schemeClr>
              </a:solidFill>
              <a:ln>
                <a:solidFill>
                  <a:schemeClr val="accent1">
                    <a:lumMod val="50000"/>
                  </a:schemeClr>
                </a:solidFill>
              </a:ln>
            </c:spPr>
          </c:marker>
          <c:dLbls>
            <c:numFmt formatCode="0.0%" sourceLinked="0"/>
            <c:txPr>
              <a:bodyPr/>
              <a:lstStyle/>
              <a:p>
                <a:pPr>
                  <a:defRPr sz="1050"/>
                </a:pPr>
                <a:endParaRPr lang="en-US"/>
              </a:p>
            </c:txPr>
            <c:dLblPos val="t"/>
            <c:showLegendKey val="0"/>
            <c:showVal val="1"/>
            <c:showCatName val="0"/>
            <c:showSerName val="0"/>
            <c:showPercent val="0"/>
            <c:showBubbleSize val="0"/>
            <c:showLeaderLines val="0"/>
          </c:dLbls>
          <c:cat>
            <c:numRef>
              <c:f>Sheet1!$A$2:$A$9</c:f>
              <c:numCache>
                <c:formatCode>General</c:formatCode>
                <c:ptCount val="8"/>
                <c:pt idx="0">
                  <c:v>2004.0</c:v>
                </c:pt>
                <c:pt idx="1">
                  <c:v>2005.0</c:v>
                </c:pt>
                <c:pt idx="2">
                  <c:v>2006.0</c:v>
                </c:pt>
                <c:pt idx="3">
                  <c:v>2007.0</c:v>
                </c:pt>
                <c:pt idx="4">
                  <c:v>2008.0</c:v>
                </c:pt>
                <c:pt idx="5">
                  <c:v>2009.0</c:v>
                </c:pt>
                <c:pt idx="6">
                  <c:v>2010.0</c:v>
                </c:pt>
                <c:pt idx="7">
                  <c:v>2011.0</c:v>
                </c:pt>
              </c:numCache>
            </c:numRef>
          </c:cat>
          <c:val>
            <c:numRef>
              <c:f>Sheet1!$B$2:$B$9</c:f>
              <c:numCache>
                <c:formatCode>0.00%</c:formatCode>
                <c:ptCount val="8"/>
                <c:pt idx="0">
                  <c:v>0.487</c:v>
                </c:pt>
                <c:pt idx="1">
                  <c:v>0.491</c:v>
                </c:pt>
                <c:pt idx="2">
                  <c:v>0.489</c:v>
                </c:pt>
                <c:pt idx="3">
                  <c:v>0.483</c:v>
                </c:pt>
                <c:pt idx="4">
                  <c:v>0.472</c:v>
                </c:pt>
                <c:pt idx="5">
                  <c:v>0.472</c:v>
                </c:pt>
                <c:pt idx="6">
                  <c:v>0.473</c:v>
                </c:pt>
                <c:pt idx="7">
                  <c:v>0.465</c:v>
                </c:pt>
              </c:numCache>
            </c:numRef>
          </c:val>
          <c:smooth val="0"/>
        </c:ser>
        <c:ser>
          <c:idx val="1"/>
          <c:order val="1"/>
          <c:tx>
            <c:strRef>
              <c:f>Sheet1!$C$1</c:f>
              <c:strCache>
                <c:ptCount val="1"/>
                <c:pt idx="0">
                  <c:v>State Jails</c:v>
                </c:pt>
              </c:strCache>
            </c:strRef>
          </c:tx>
          <c:spPr>
            <a:ln>
              <a:solidFill>
                <a:schemeClr val="accent1">
                  <a:lumMod val="75000"/>
                </a:schemeClr>
              </a:solidFill>
            </a:ln>
          </c:spPr>
          <c:marker>
            <c:symbol val="square"/>
            <c:size val="7"/>
            <c:spPr>
              <a:solidFill>
                <a:schemeClr val="accent1">
                  <a:lumMod val="75000"/>
                </a:schemeClr>
              </a:solidFill>
              <a:ln>
                <a:solidFill>
                  <a:schemeClr val="accent1">
                    <a:lumMod val="75000"/>
                  </a:schemeClr>
                </a:solidFill>
              </a:ln>
            </c:spPr>
          </c:marker>
          <c:dLbls>
            <c:numFmt formatCode="0.0%" sourceLinked="0"/>
            <c:txPr>
              <a:bodyPr/>
              <a:lstStyle/>
              <a:p>
                <a:pPr>
                  <a:defRPr sz="1050"/>
                </a:pPr>
                <a:endParaRPr lang="en-US"/>
              </a:p>
            </c:txPr>
            <c:dLblPos val="t"/>
            <c:showLegendKey val="0"/>
            <c:showVal val="1"/>
            <c:showCatName val="0"/>
            <c:showSerName val="0"/>
            <c:showPercent val="0"/>
            <c:showBubbleSize val="0"/>
            <c:showLeaderLines val="0"/>
          </c:dLbls>
          <c:cat>
            <c:numRef>
              <c:f>Sheet1!$A$2:$A$9</c:f>
              <c:numCache>
                <c:formatCode>General</c:formatCode>
                <c:ptCount val="8"/>
                <c:pt idx="0">
                  <c:v>2004.0</c:v>
                </c:pt>
                <c:pt idx="1">
                  <c:v>2005.0</c:v>
                </c:pt>
                <c:pt idx="2">
                  <c:v>2006.0</c:v>
                </c:pt>
                <c:pt idx="3">
                  <c:v>2007.0</c:v>
                </c:pt>
                <c:pt idx="4">
                  <c:v>2008.0</c:v>
                </c:pt>
                <c:pt idx="5">
                  <c:v>2009.0</c:v>
                </c:pt>
                <c:pt idx="6">
                  <c:v>2010.0</c:v>
                </c:pt>
                <c:pt idx="7">
                  <c:v>2011.0</c:v>
                </c:pt>
              </c:numCache>
            </c:numRef>
          </c:cat>
          <c:val>
            <c:numRef>
              <c:f>Sheet1!$C$2:$C$9</c:f>
              <c:numCache>
                <c:formatCode>0.00%</c:formatCode>
                <c:ptCount val="8"/>
                <c:pt idx="0">
                  <c:v>0.627</c:v>
                </c:pt>
                <c:pt idx="1">
                  <c:v>0.643</c:v>
                </c:pt>
                <c:pt idx="2">
                  <c:v>0.642</c:v>
                </c:pt>
                <c:pt idx="3">
                  <c:v>0.632</c:v>
                </c:pt>
                <c:pt idx="4">
                  <c:v>0.627</c:v>
                </c:pt>
                <c:pt idx="5">
                  <c:v>0.614</c:v>
                </c:pt>
                <c:pt idx="6">
                  <c:v>0.607</c:v>
                </c:pt>
                <c:pt idx="7">
                  <c:v>0.62</c:v>
                </c:pt>
              </c:numCache>
            </c:numRef>
          </c:val>
          <c:smooth val="0"/>
        </c:ser>
        <c:dLbls>
          <c:showLegendKey val="0"/>
          <c:showVal val="0"/>
          <c:showCatName val="0"/>
          <c:showSerName val="0"/>
          <c:showPercent val="0"/>
          <c:showBubbleSize val="0"/>
        </c:dLbls>
        <c:marker val="1"/>
        <c:smooth val="0"/>
        <c:axId val="-2081094696"/>
        <c:axId val="-2081061880"/>
      </c:lineChart>
      <c:catAx>
        <c:axId val="-2081094696"/>
        <c:scaling>
          <c:orientation val="minMax"/>
        </c:scaling>
        <c:delete val="0"/>
        <c:axPos val="b"/>
        <c:numFmt formatCode="General" sourceLinked="1"/>
        <c:majorTickMark val="out"/>
        <c:minorTickMark val="none"/>
        <c:tickLblPos val="nextTo"/>
        <c:crossAx val="-2081061880"/>
        <c:crosses val="autoZero"/>
        <c:auto val="1"/>
        <c:lblAlgn val="ctr"/>
        <c:lblOffset val="100"/>
        <c:noMultiLvlLbl val="0"/>
      </c:catAx>
      <c:valAx>
        <c:axId val="-2081061880"/>
        <c:scaling>
          <c:orientation val="minMax"/>
          <c:max val="1.0"/>
        </c:scaling>
        <c:delete val="0"/>
        <c:axPos val="l"/>
        <c:majorGridlines>
          <c:spPr>
            <a:ln>
              <a:noFill/>
            </a:ln>
          </c:spPr>
        </c:majorGridlines>
        <c:numFmt formatCode="0%" sourceLinked="0"/>
        <c:majorTickMark val="out"/>
        <c:minorTickMark val="none"/>
        <c:tickLblPos val="nextTo"/>
        <c:crossAx val="-2081094696"/>
        <c:crosses val="autoZero"/>
        <c:crossBetween val="between"/>
        <c:majorUnit val="0.2"/>
      </c:valAx>
    </c:plotArea>
    <c:plotVisOnly val="1"/>
    <c:dispBlanksAs val="gap"/>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Sheet1!$B$1</c:f>
              <c:strCache>
                <c:ptCount val="1"/>
                <c:pt idx="0">
                  <c:v>SAFPs</c:v>
                </c:pt>
              </c:strCache>
            </c:strRef>
          </c:tx>
          <c:spPr>
            <a:ln>
              <a:solidFill>
                <a:schemeClr val="accent4">
                  <a:lumMod val="50000"/>
                </a:schemeClr>
              </a:solidFill>
            </a:ln>
          </c:spPr>
          <c:marker>
            <c:spPr>
              <a:solidFill>
                <a:schemeClr val="accent4">
                  <a:lumMod val="50000"/>
                </a:schemeClr>
              </a:solidFill>
              <a:ln>
                <a:solidFill>
                  <a:schemeClr val="accent4">
                    <a:lumMod val="50000"/>
                  </a:schemeClr>
                </a:solidFill>
              </a:ln>
            </c:spPr>
          </c:marker>
          <c:dLbls>
            <c:dLbl>
              <c:idx val="0"/>
              <c:layout>
                <c:manualLayout>
                  <c:x val="-0.0486290771560602"/>
                  <c:y val="-0.040933734939759"/>
                </c:manualLayout>
              </c:layout>
              <c:dLblPos val="r"/>
              <c:showLegendKey val="0"/>
              <c:showVal val="1"/>
              <c:showCatName val="0"/>
              <c:showSerName val="0"/>
              <c:showPercent val="0"/>
              <c:showBubbleSize val="0"/>
            </c:dLbl>
            <c:numFmt formatCode="0.0%" sourceLinked="0"/>
            <c:txPr>
              <a:bodyPr/>
              <a:lstStyle/>
              <a:p>
                <a:pPr>
                  <a:defRPr sz="1050"/>
                </a:pPr>
                <a:endParaRPr lang="en-US"/>
              </a:p>
            </c:txPr>
            <c:dLblPos val="b"/>
            <c:showLegendKey val="0"/>
            <c:showVal val="1"/>
            <c:showCatName val="0"/>
            <c:showSerName val="0"/>
            <c:showPercent val="0"/>
            <c:showBubbleSize val="0"/>
            <c:showLeaderLines val="0"/>
          </c:dLbls>
          <c:cat>
            <c:numRef>
              <c:f>Sheet1!$A$2:$A$6</c:f>
              <c:numCache>
                <c:formatCode>General</c:formatCode>
                <c:ptCount val="5"/>
                <c:pt idx="0">
                  <c:v>2007.0</c:v>
                </c:pt>
                <c:pt idx="1">
                  <c:v>2008.0</c:v>
                </c:pt>
                <c:pt idx="2">
                  <c:v>2009.0</c:v>
                </c:pt>
                <c:pt idx="3">
                  <c:v>2010.0</c:v>
                </c:pt>
                <c:pt idx="4">
                  <c:v>2011.0</c:v>
                </c:pt>
              </c:numCache>
            </c:numRef>
          </c:cat>
          <c:val>
            <c:numRef>
              <c:f>Sheet1!$B$2:$B$6</c:f>
              <c:numCache>
                <c:formatCode>0.00%</c:formatCode>
                <c:ptCount val="5"/>
                <c:pt idx="0">
                  <c:v>0.419</c:v>
                </c:pt>
                <c:pt idx="1">
                  <c:v>0.409</c:v>
                </c:pt>
                <c:pt idx="2">
                  <c:v>0.429</c:v>
                </c:pt>
                <c:pt idx="3">
                  <c:v>0.435</c:v>
                </c:pt>
                <c:pt idx="4">
                  <c:v>0.447</c:v>
                </c:pt>
              </c:numCache>
            </c:numRef>
          </c:val>
          <c:smooth val="0"/>
        </c:ser>
        <c:ser>
          <c:idx val="1"/>
          <c:order val="1"/>
          <c:tx>
            <c:strRef>
              <c:f>Sheet1!$C$1</c:f>
              <c:strCache>
                <c:ptCount val="1"/>
                <c:pt idx="0">
                  <c:v>Therapeutic Communities</c:v>
                </c:pt>
              </c:strCache>
            </c:strRef>
          </c:tx>
          <c:spPr>
            <a:ln>
              <a:solidFill>
                <a:schemeClr val="accent4">
                  <a:lumMod val="75000"/>
                </a:schemeClr>
              </a:solidFill>
            </a:ln>
          </c:spPr>
          <c:marker>
            <c:symbol val="square"/>
            <c:size val="7"/>
            <c:spPr>
              <a:solidFill>
                <a:schemeClr val="accent4">
                  <a:lumMod val="75000"/>
                </a:schemeClr>
              </a:solidFill>
              <a:ln>
                <a:solidFill>
                  <a:schemeClr val="accent4">
                    <a:lumMod val="75000"/>
                  </a:schemeClr>
                </a:solidFill>
              </a:ln>
            </c:spPr>
          </c:marker>
          <c:dLbls>
            <c:dLbl>
              <c:idx val="0"/>
              <c:layout>
                <c:manualLayout>
                  <c:x val="-0.0486290771560602"/>
                  <c:y val="0.0349096385542169"/>
                </c:manualLayout>
              </c:layout>
              <c:dLblPos val="r"/>
              <c:showLegendKey val="0"/>
              <c:showVal val="1"/>
              <c:showCatName val="0"/>
              <c:showSerName val="0"/>
              <c:showPercent val="0"/>
              <c:showBubbleSize val="0"/>
            </c:dLbl>
            <c:numFmt formatCode="0.0%" sourceLinked="0"/>
            <c:txPr>
              <a:bodyPr/>
              <a:lstStyle/>
              <a:p>
                <a:pPr>
                  <a:defRPr sz="1050"/>
                </a:pPr>
                <a:endParaRPr lang="en-US"/>
              </a:p>
            </c:txPr>
            <c:dLblPos val="t"/>
            <c:showLegendKey val="0"/>
            <c:showVal val="1"/>
            <c:showCatName val="0"/>
            <c:showSerName val="0"/>
            <c:showPercent val="0"/>
            <c:showBubbleSize val="0"/>
            <c:showLeaderLines val="0"/>
          </c:dLbls>
          <c:cat>
            <c:numRef>
              <c:f>Sheet1!$A$2:$A$6</c:f>
              <c:numCache>
                <c:formatCode>General</c:formatCode>
                <c:ptCount val="5"/>
                <c:pt idx="0">
                  <c:v>2007.0</c:v>
                </c:pt>
                <c:pt idx="1">
                  <c:v>2008.0</c:v>
                </c:pt>
                <c:pt idx="2">
                  <c:v>2009.0</c:v>
                </c:pt>
                <c:pt idx="3">
                  <c:v>2010.0</c:v>
                </c:pt>
                <c:pt idx="4">
                  <c:v>2011.0</c:v>
                </c:pt>
              </c:numCache>
            </c:numRef>
          </c:cat>
          <c:val>
            <c:numRef>
              <c:f>Sheet1!$C$2:$C$6</c:f>
              <c:numCache>
                <c:formatCode>0.00%</c:formatCode>
                <c:ptCount val="5"/>
                <c:pt idx="0">
                  <c:v>0.408</c:v>
                </c:pt>
                <c:pt idx="1">
                  <c:v>0.445</c:v>
                </c:pt>
                <c:pt idx="2">
                  <c:v>0.431</c:v>
                </c:pt>
                <c:pt idx="3">
                  <c:v>0.484</c:v>
                </c:pt>
                <c:pt idx="4">
                  <c:v>0.481</c:v>
                </c:pt>
              </c:numCache>
            </c:numRef>
          </c:val>
          <c:smooth val="0"/>
        </c:ser>
        <c:ser>
          <c:idx val="2"/>
          <c:order val="2"/>
          <c:tx>
            <c:strRef>
              <c:f>Sheet1!$D$1</c:f>
              <c:strCache>
                <c:ptCount val="1"/>
                <c:pt idx="0">
                  <c:v>ISFs</c:v>
                </c:pt>
              </c:strCache>
            </c:strRef>
          </c:tx>
          <c:spPr>
            <a:ln>
              <a:solidFill>
                <a:schemeClr val="accent4">
                  <a:lumMod val="60000"/>
                  <a:lumOff val="40000"/>
                </a:schemeClr>
              </a:solidFill>
            </a:ln>
          </c:spPr>
          <c:marker>
            <c:spPr>
              <a:solidFill>
                <a:schemeClr val="accent4">
                  <a:lumMod val="60000"/>
                  <a:lumOff val="40000"/>
                </a:schemeClr>
              </a:solidFill>
              <a:ln>
                <a:solidFill>
                  <a:schemeClr val="accent4">
                    <a:lumMod val="60000"/>
                    <a:lumOff val="40000"/>
                  </a:schemeClr>
                </a:solidFill>
              </a:ln>
            </c:spPr>
          </c:marker>
          <c:dLbls>
            <c:numFmt formatCode="0.0%" sourceLinked="0"/>
            <c:txPr>
              <a:bodyPr/>
              <a:lstStyle/>
              <a:p>
                <a:pPr>
                  <a:defRPr sz="1050"/>
                </a:pPr>
                <a:endParaRPr lang="en-US"/>
              </a:p>
            </c:txPr>
            <c:dLblPos val="t"/>
            <c:showLegendKey val="0"/>
            <c:showVal val="1"/>
            <c:showCatName val="0"/>
            <c:showSerName val="0"/>
            <c:showPercent val="0"/>
            <c:showBubbleSize val="0"/>
            <c:showLeaderLines val="0"/>
          </c:dLbls>
          <c:cat>
            <c:numRef>
              <c:f>Sheet1!$A$2:$A$6</c:f>
              <c:numCache>
                <c:formatCode>General</c:formatCode>
                <c:ptCount val="5"/>
                <c:pt idx="0">
                  <c:v>2007.0</c:v>
                </c:pt>
                <c:pt idx="1">
                  <c:v>2008.0</c:v>
                </c:pt>
                <c:pt idx="2">
                  <c:v>2009.0</c:v>
                </c:pt>
                <c:pt idx="3">
                  <c:v>2010.0</c:v>
                </c:pt>
                <c:pt idx="4">
                  <c:v>2011.0</c:v>
                </c:pt>
              </c:numCache>
            </c:numRef>
          </c:cat>
          <c:val>
            <c:numRef>
              <c:f>Sheet1!$D$2:$D$6</c:f>
              <c:numCache>
                <c:formatCode>0.00%</c:formatCode>
                <c:ptCount val="5"/>
                <c:pt idx="0">
                  <c:v>0.59</c:v>
                </c:pt>
                <c:pt idx="1">
                  <c:v>0.572</c:v>
                </c:pt>
                <c:pt idx="2">
                  <c:v>0.581</c:v>
                </c:pt>
                <c:pt idx="3">
                  <c:v>0.572</c:v>
                </c:pt>
                <c:pt idx="4">
                  <c:v>0.575</c:v>
                </c:pt>
              </c:numCache>
            </c:numRef>
          </c:val>
          <c:smooth val="0"/>
        </c:ser>
        <c:dLbls>
          <c:showLegendKey val="0"/>
          <c:showVal val="0"/>
          <c:showCatName val="0"/>
          <c:showSerName val="0"/>
          <c:showPercent val="0"/>
          <c:showBubbleSize val="0"/>
        </c:dLbls>
        <c:marker val="1"/>
        <c:smooth val="0"/>
        <c:axId val="-2086724968"/>
        <c:axId val="-2086939032"/>
      </c:lineChart>
      <c:catAx>
        <c:axId val="-2086724968"/>
        <c:scaling>
          <c:orientation val="minMax"/>
        </c:scaling>
        <c:delete val="0"/>
        <c:axPos val="b"/>
        <c:numFmt formatCode="General" sourceLinked="1"/>
        <c:majorTickMark val="out"/>
        <c:minorTickMark val="none"/>
        <c:tickLblPos val="nextTo"/>
        <c:crossAx val="-2086939032"/>
        <c:crosses val="autoZero"/>
        <c:auto val="1"/>
        <c:lblAlgn val="ctr"/>
        <c:lblOffset val="100"/>
        <c:noMultiLvlLbl val="0"/>
      </c:catAx>
      <c:valAx>
        <c:axId val="-2086939032"/>
        <c:scaling>
          <c:orientation val="minMax"/>
          <c:max val="0.8"/>
          <c:min val="0.0"/>
        </c:scaling>
        <c:delete val="0"/>
        <c:axPos val="l"/>
        <c:majorGridlines>
          <c:spPr>
            <a:ln>
              <a:noFill/>
            </a:ln>
          </c:spPr>
        </c:majorGridlines>
        <c:numFmt formatCode="0%" sourceLinked="0"/>
        <c:majorTickMark val="out"/>
        <c:minorTickMark val="none"/>
        <c:tickLblPos val="nextTo"/>
        <c:crossAx val="-2086724968"/>
        <c:crosses val="autoZero"/>
        <c:crossBetween val="between"/>
        <c:majorUnit val="0.1"/>
      </c:valAx>
    </c:plotArea>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40592" cy="465455"/>
          </a:xfrm>
          <a:prstGeom prst="rect">
            <a:avLst/>
          </a:prstGeom>
        </p:spPr>
        <p:txBody>
          <a:bodyPr vert="horz" lIns="93252" tIns="46628" rIns="93252" bIns="46628" rtlCol="0"/>
          <a:lstStyle>
            <a:lvl1pPr algn="l">
              <a:defRPr sz="1200"/>
            </a:lvl1pPr>
          </a:lstStyle>
          <a:p>
            <a:endParaRPr lang="en-US" dirty="0"/>
          </a:p>
        </p:txBody>
      </p:sp>
      <p:sp>
        <p:nvSpPr>
          <p:cNvPr id="3" name="Date Placeholder 2"/>
          <p:cNvSpPr>
            <a:spLocks noGrp="1"/>
          </p:cNvSpPr>
          <p:nvPr>
            <p:ph type="dt" sz="quarter" idx="1"/>
          </p:nvPr>
        </p:nvSpPr>
        <p:spPr>
          <a:xfrm>
            <a:off x="3974534" y="2"/>
            <a:ext cx="3040592" cy="465455"/>
          </a:xfrm>
          <a:prstGeom prst="rect">
            <a:avLst/>
          </a:prstGeom>
        </p:spPr>
        <p:txBody>
          <a:bodyPr vert="horz" lIns="93252" tIns="46628" rIns="93252" bIns="46628" rtlCol="0"/>
          <a:lstStyle>
            <a:lvl1pPr algn="r">
              <a:defRPr sz="1200"/>
            </a:lvl1pPr>
          </a:lstStyle>
          <a:p>
            <a:fld id="{5C4A6655-7C8B-47DF-B48E-A5D97BFEB129}" type="datetimeFigureOut">
              <a:rPr lang="en-US" smtClean="0"/>
              <a:pPr/>
              <a:t>4/1/16</a:t>
            </a:fld>
            <a:endParaRPr lang="en-US" dirty="0"/>
          </a:p>
        </p:txBody>
      </p:sp>
      <p:sp>
        <p:nvSpPr>
          <p:cNvPr id="4" name="Footer Placeholder 3"/>
          <p:cNvSpPr>
            <a:spLocks noGrp="1"/>
          </p:cNvSpPr>
          <p:nvPr>
            <p:ph type="ftr" sz="quarter" idx="2"/>
          </p:nvPr>
        </p:nvSpPr>
        <p:spPr>
          <a:xfrm>
            <a:off x="0" y="8842032"/>
            <a:ext cx="3040592" cy="465455"/>
          </a:xfrm>
          <a:prstGeom prst="rect">
            <a:avLst/>
          </a:prstGeom>
        </p:spPr>
        <p:txBody>
          <a:bodyPr vert="horz" lIns="93252" tIns="46628" rIns="93252" bIns="46628"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4534" y="8842032"/>
            <a:ext cx="3040592" cy="465455"/>
          </a:xfrm>
          <a:prstGeom prst="rect">
            <a:avLst/>
          </a:prstGeom>
        </p:spPr>
        <p:txBody>
          <a:bodyPr vert="horz" lIns="93252" tIns="46628" rIns="93252" bIns="46628" rtlCol="0" anchor="b"/>
          <a:lstStyle>
            <a:lvl1pPr algn="r">
              <a:defRPr sz="1200"/>
            </a:lvl1pPr>
          </a:lstStyle>
          <a:p>
            <a:fld id="{BCF80C35-4857-4509-B65B-899C0816ACF8}" type="slidenum">
              <a:rPr lang="en-US" smtClean="0"/>
              <a:pPr/>
              <a:t>‹#›</a:t>
            </a:fld>
            <a:endParaRPr lang="en-US" dirty="0"/>
          </a:p>
        </p:txBody>
      </p:sp>
    </p:spTree>
    <p:extLst>
      <p:ext uri="{BB962C8B-B14F-4D97-AF65-F5344CB8AC3E}">
        <p14:creationId xmlns:p14="http://schemas.microsoft.com/office/powerpoint/2010/main" val="37358575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40592" cy="465455"/>
          </a:xfrm>
          <a:prstGeom prst="rect">
            <a:avLst/>
          </a:prstGeom>
        </p:spPr>
        <p:txBody>
          <a:bodyPr vert="horz" lIns="93252" tIns="46628" rIns="93252" bIns="46628" rtlCol="0"/>
          <a:lstStyle>
            <a:lvl1pPr algn="l">
              <a:defRPr sz="1200"/>
            </a:lvl1pPr>
          </a:lstStyle>
          <a:p>
            <a:endParaRPr lang="en-US" dirty="0"/>
          </a:p>
        </p:txBody>
      </p:sp>
      <p:sp>
        <p:nvSpPr>
          <p:cNvPr id="3" name="Date Placeholder 2"/>
          <p:cNvSpPr>
            <a:spLocks noGrp="1"/>
          </p:cNvSpPr>
          <p:nvPr>
            <p:ph type="dt" idx="1"/>
          </p:nvPr>
        </p:nvSpPr>
        <p:spPr>
          <a:xfrm>
            <a:off x="3974534" y="2"/>
            <a:ext cx="3040592" cy="465455"/>
          </a:xfrm>
          <a:prstGeom prst="rect">
            <a:avLst/>
          </a:prstGeom>
        </p:spPr>
        <p:txBody>
          <a:bodyPr vert="horz" lIns="93252" tIns="46628" rIns="93252" bIns="46628" rtlCol="0"/>
          <a:lstStyle>
            <a:lvl1pPr algn="r">
              <a:defRPr sz="1200"/>
            </a:lvl1pPr>
          </a:lstStyle>
          <a:p>
            <a:fld id="{9E956261-81A6-41C6-8A27-471A3F796668}" type="datetimeFigureOut">
              <a:rPr lang="en-US" smtClean="0"/>
              <a:pPr/>
              <a:t>4/1/16</a:t>
            </a:fld>
            <a:endParaRPr lang="en-US" dirty="0"/>
          </a:p>
        </p:txBody>
      </p:sp>
      <p:sp>
        <p:nvSpPr>
          <p:cNvPr id="4" name="Slide Image Placeholder 3"/>
          <p:cNvSpPr>
            <a:spLocks noGrp="1" noRot="1" noChangeAspect="1"/>
          </p:cNvSpPr>
          <p:nvPr>
            <p:ph type="sldImg" idx="2"/>
          </p:nvPr>
        </p:nvSpPr>
        <p:spPr>
          <a:xfrm>
            <a:off x="1181100" y="698500"/>
            <a:ext cx="4654550" cy="3490913"/>
          </a:xfrm>
          <a:prstGeom prst="rect">
            <a:avLst/>
          </a:prstGeom>
          <a:noFill/>
          <a:ln w="12700">
            <a:solidFill>
              <a:prstClr val="black"/>
            </a:solidFill>
          </a:ln>
        </p:spPr>
        <p:txBody>
          <a:bodyPr vert="horz" lIns="93252" tIns="46628" rIns="93252" bIns="46628" rtlCol="0" anchor="ctr"/>
          <a:lstStyle/>
          <a:p>
            <a:endParaRPr lang="en-US" dirty="0"/>
          </a:p>
        </p:txBody>
      </p:sp>
      <p:sp>
        <p:nvSpPr>
          <p:cNvPr id="5" name="Notes Placeholder 4"/>
          <p:cNvSpPr>
            <a:spLocks noGrp="1"/>
          </p:cNvSpPr>
          <p:nvPr>
            <p:ph type="body" sz="quarter" idx="3"/>
          </p:nvPr>
        </p:nvSpPr>
        <p:spPr>
          <a:xfrm>
            <a:off x="701675" y="4421823"/>
            <a:ext cx="5613400" cy="4189095"/>
          </a:xfrm>
          <a:prstGeom prst="rect">
            <a:avLst/>
          </a:prstGeom>
        </p:spPr>
        <p:txBody>
          <a:bodyPr vert="horz" lIns="93252" tIns="46628" rIns="93252" bIns="4662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32"/>
            <a:ext cx="3040592" cy="465455"/>
          </a:xfrm>
          <a:prstGeom prst="rect">
            <a:avLst/>
          </a:prstGeom>
        </p:spPr>
        <p:txBody>
          <a:bodyPr vert="horz" lIns="93252" tIns="46628" rIns="93252" bIns="46628"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4534" y="8842032"/>
            <a:ext cx="3040592" cy="465455"/>
          </a:xfrm>
          <a:prstGeom prst="rect">
            <a:avLst/>
          </a:prstGeom>
        </p:spPr>
        <p:txBody>
          <a:bodyPr vert="horz" lIns="93252" tIns="46628" rIns="93252" bIns="46628" rtlCol="0" anchor="b"/>
          <a:lstStyle>
            <a:lvl1pPr algn="r">
              <a:defRPr sz="1200"/>
            </a:lvl1pPr>
          </a:lstStyle>
          <a:p>
            <a:fld id="{A570F791-6786-4F75-AF91-DAD6CB986733}" type="slidenum">
              <a:rPr lang="en-US" smtClean="0"/>
              <a:pPr/>
              <a:t>‹#›</a:t>
            </a:fld>
            <a:endParaRPr lang="en-US" dirty="0"/>
          </a:p>
        </p:txBody>
      </p:sp>
    </p:spTree>
    <p:extLst>
      <p:ext uri="{BB962C8B-B14F-4D97-AF65-F5344CB8AC3E}">
        <p14:creationId xmlns:p14="http://schemas.microsoft.com/office/powerpoint/2010/main" val="3381088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54550" cy="34925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70F791-6786-4F75-AF91-DAD6CB986733}" type="slidenum">
              <a:rPr lang="en-US" smtClean="0">
                <a:solidFill>
                  <a:prstClr val="black"/>
                </a:solidFill>
              </a:rPr>
              <a:pPr/>
              <a:t>1</a:t>
            </a:fld>
            <a:endParaRPr lang="en-U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asic Slide">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69586"/>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143933" y="956930"/>
            <a:ext cx="8822267" cy="516923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129866" y="6492875"/>
            <a:ext cx="3014133" cy="365125"/>
          </a:xfrm>
        </p:spPr>
        <p:txBody>
          <a:bodyPr/>
          <a:lstStyle>
            <a:lvl1pPr>
              <a:defRPr sz="1000"/>
            </a:lvl1pPr>
          </a:lstStyle>
          <a:p>
            <a:r>
              <a:rPr lang="en-US" smtClean="0"/>
              <a:t>Council of State Governments Justice Center  | </a:t>
            </a:r>
            <a:fld id="{EBB00C1F-5E13-4290-AE8B-E92C222CD390}" type="slidenum">
              <a:rPr lang="en-US" smtClean="0"/>
              <a:pPr/>
              <a:t>‹#›</a:t>
            </a:fld>
            <a:endParaRPr lang="en-US" dirty="0"/>
          </a:p>
        </p:txBody>
      </p:sp>
      <p:cxnSp>
        <p:nvCxnSpPr>
          <p:cNvPr id="7" name="Straight Connector 6"/>
          <p:cNvCxnSpPr/>
          <p:nvPr userDrawn="1"/>
        </p:nvCxnSpPr>
        <p:spPr>
          <a:xfrm>
            <a:off x="0" y="9110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8"/>
          <p:cNvSpPr>
            <a:spLocks noGrp="1"/>
          </p:cNvSpPr>
          <p:nvPr>
            <p:ph type="body" sz="quarter" idx="13" hasCustomPrompt="1"/>
          </p:nvPr>
        </p:nvSpPr>
        <p:spPr>
          <a:xfrm>
            <a:off x="8449" y="6341534"/>
            <a:ext cx="4758284" cy="516466"/>
          </a:xfrm>
        </p:spPr>
        <p:txBody>
          <a:bodyPr>
            <a:noAutofit/>
          </a:bodyPr>
          <a:lstStyle>
            <a:lvl1pPr>
              <a:buNone/>
              <a:defRPr sz="900"/>
            </a:lvl1pPr>
            <a:lvl2pPr>
              <a:buNone/>
              <a:defRPr sz="1000"/>
            </a:lvl2pPr>
            <a:lvl3pPr>
              <a:buNone/>
              <a:defRPr sz="1000"/>
            </a:lvl3pPr>
            <a:lvl4pPr>
              <a:buNone/>
              <a:defRPr sz="1000"/>
            </a:lvl4pPr>
            <a:lvl5pPr>
              <a:buNone/>
              <a:defRPr sz="1000"/>
            </a:lvl5pPr>
          </a:lstStyle>
          <a:p>
            <a:pPr lvl="0"/>
            <a:r>
              <a:rPr lang="en-US" dirty="0" smtClean="0"/>
              <a:t>Source:</a:t>
            </a:r>
            <a:endParaRPr lang="en-US" dirty="0"/>
          </a:p>
        </p:txBody>
      </p:sp>
    </p:spTree>
  </p:cSld>
  <p:clrMapOvr>
    <a:masterClrMapping/>
  </p:clrMapOvr>
  <p:transition xmlns:p14="http://schemas.microsoft.com/office/powerpoint/2010/main" spd="slow">
    <p:pull dir="ld"/>
  </p:transitio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r>
              <a:rPr lang="en-US" dirty="0" smtClean="0"/>
              <a:t>Council of State Governments Justice Center  | </a:t>
            </a:r>
            <a:fld id="{EBB00C1F-5E13-4290-AE8B-E92C222CD390}" type="slidenum">
              <a:rPr lang="en-US" smtClean="0"/>
              <a:pPr/>
              <a:t>‹#›</a:t>
            </a:fld>
            <a:endParaRPr lang="en-US" dirty="0"/>
          </a:p>
        </p:txBody>
      </p:sp>
      <p:sp>
        <p:nvSpPr>
          <p:cNvPr id="8" name="Text Placeholder 8"/>
          <p:cNvSpPr>
            <a:spLocks noGrp="1"/>
          </p:cNvSpPr>
          <p:nvPr>
            <p:ph type="body" sz="quarter" idx="13" hasCustomPrompt="1"/>
          </p:nvPr>
        </p:nvSpPr>
        <p:spPr>
          <a:xfrm>
            <a:off x="8449" y="6341534"/>
            <a:ext cx="4758284" cy="516466"/>
          </a:xfrm>
        </p:spPr>
        <p:txBody>
          <a:bodyPr>
            <a:noAutofit/>
          </a:bodyPr>
          <a:lstStyle>
            <a:lvl1pPr>
              <a:buNone/>
              <a:defRPr sz="900"/>
            </a:lvl1pPr>
            <a:lvl2pPr>
              <a:buNone/>
              <a:defRPr sz="1000"/>
            </a:lvl2pPr>
            <a:lvl3pPr>
              <a:buNone/>
              <a:defRPr sz="1000"/>
            </a:lvl3pPr>
            <a:lvl4pPr>
              <a:buNone/>
              <a:defRPr sz="1000"/>
            </a:lvl4pPr>
            <a:lvl5pPr>
              <a:buNone/>
              <a:defRPr sz="1000"/>
            </a:lvl5pPr>
          </a:lstStyle>
          <a:p>
            <a:pPr lvl="0"/>
            <a:r>
              <a:rPr lang="en-US" dirty="0" smtClean="0"/>
              <a:t>Source:</a:t>
            </a:r>
            <a:endParaRPr lang="en-US" dirty="0"/>
          </a:p>
        </p:txBody>
      </p:sp>
      <p:sp>
        <p:nvSpPr>
          <p:cNvPr id="7" name="Title 1"/>
          <p:cNvSpPr>
            <a:spLocks noGrp="1"/>
          </p:cNvSpPr>
          <p:nvPr>
            <p:ph type="title"/>
          </p:nvPr>
        </p:nvSpPr>
        <p:spPr>
          <a:xfrm>
            <a:off x="0" y="0"/>
            <a:ext cx="9144000" cy="926795"/>
          </a:xfrm>
        </p:spPr>
        <p:txBody>
          <a:bodyPr/>
          <a:lstStyle/>
          <a:p>
            <a:r>
              <a:rPr lang="en-US" dirty="0" smtClean="0"/>
              <a:t>Click to edit Master title style</a:t>
            </a:r>
            <a:endParaRPr lang="en-US" dirty="0"/>
          </a:p>
        </p:txBody>
      </p:sp>
      <p:cxnSp>
        <p:nvCxnSpPr>
          <p:cNvPr id="9" name="Straight Connector 8"/>
          <p:cNvCxnSpPr/>
          <p:nvPr userDrawn="1"/>
        </p:nvCxnSpPr>
        <p:spPr>
          <a:xfrm>
            <a:off x="0" y="956767"/>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xmlns:p14="http://schemas.microsoft.com/office/powerpoint/2010/main" spd="slow">
    <p:pull dir="ld"/>
  </p:transitio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r>
              <a:rPr lang="en-US" dirty="0" smtClean="0"/>
              <a:t>Council of State Governments Justice Center  | </a:t>
            </a:r>
            <a:fld id="{EBB00C1F-5E13-4290-AE8B-E92C222CD390}" type="slidenum">
              <a:rPr lang="en-US" smtClean="0"/>
              <a:pPr/>
              <a:t>‹#›</a:t>
            </a:fld>
            <a:endParaRPr lang="en-US" dirty="0"/>
          </a:p>
        </p:txBody>
      </p:sp>
      <p:sp>
        <p:nvSpPr>
          <p:cNvPr id="5" name="Text Placeholder 8"/>
          <p:cNvSpPr>
            <a:spLocks noGrp="1"/>
          </p:cNvSpPr>
          <p:nvPr>
            <p:ph type="body" sz="quarter" idx="13" hasCustomPrompt="1"/>
          </p:nvPr>
        </p:nvSpPr>
        <p:spPr>
          <a:xfrm>
            <a:off x="8449" y="6341534"/>
            <a:ext cx="4758284" cy="516466"/>
          </a:xfrm>
        </p:spPr>
        <p:txBody>
          <a:bodyPr>
            <a:noAutofit/>
          </a:bodyPr>
          <a:lstStyle>
            <a:lvl1pPr>
              <a:buNone/>
              <a:defRPr sz="900"/>
            </a:lvl1pPr>
            <a:lvl2pPr>
              <a:buNone/>
              <a:defRPr sz="1000"/>
            </a:lvl2pPr>
            <a:lvl3pPr>
              <a:buNone/>
              <a:defRPr sz="1000"/>
            </a:lvl3pPr>
            <a:lvl4pPr>
              <a:buNone/>
              <a:defRPr sz="1000"/>
            </a:lvl4pPr>
            <a:lvl5pPr>
              <a:buNone/>
              <a:defRPr sz="1000"/>
            </a:lvl5pPr>
          </a:lstStyle>
          <a:p>
            <a:pPr lvl="0"/>
            <a:r>
              <a:rPr lang="en-US" dirty="0" smtClean="0"/>
              <a:t>Source:</a:t>
            </a:r>
            <a:endParaRPr lang="en-US" dirty="0"/>
          </a:p>
        </p:txBody>
      </p:sp>
    </p:spTree>
  </p:cSld>
  <p:clrMapOvr>
    <a:masterClrMapping/>
  </p:clrMapOvr>
  <p:transition xmlns:p14="http://schemas.microsoft.com/office/powerpoint/2010/main" spd="slow">
    <p:pull dir="l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r>
              <a:rPr lang="en-US" dirty="0" smtClean="0"/>
              <a:t>Council of State Governments Justice Center  | </a:t>
            </a:r>
            <a:fld id="{EBB00C1F-5E13-4290-AE8B-E92C222CD390}" type="slidenum">
              <a:rPr lang="en-US" smtClean="0"/>
              <a:pPr/>
              <a:t>‹#›</a:t>
            </a:fld>
            <a:endParaRPr lang="en-US" dirty="0"/>
          </a:p>
        </p:txBody>
      </p:sp>
      <p:sp>
        <p:nvSpPr>
          <p:cNvPr id="5" name="Text Placeholder 8"/>
          <p:cNvSpPr>
            <a:spLocks noGrp="1"/>
          </p:cNvSpPr>
          <p:nvPr>
            <p:ph type="body" sz="quarter" idx="13" hasCustomPrompt="1"/>
          </p:nvPr>
        </p:nvSpPr>
        <p:spPr>
          <a:xfrm>
            <a:off x="8449" y="6341534"/>
            <a:ext cx="4758284" cy="516466"/>
          </a:xfrm>
        </p:spPr>
        <p:txBody>
          <a:bodyPr>
            <a:noAutofit/>
          </a:bodyPr>
          <a:lstStyle>
            <a:lvl1pPr>
              <a:buNone/>
              <a:defRPr sz="900"/>
            </a:lvl1pPr>
            <a:lvl2pPr>
              <a:buNone/>
              <a:defRPr sz="1000"/>
            </a:lvl2pPr>
            <a:lvl3pPr>
              <a:buNone/>
              <a:defRPr sz="1000"/>
            </a:lvl3pPr>
            <a:lvl4pPr>
              <a:buNone/>
              <a:defRPr sz="1000"/>
            </a:lvl4pPr>
            <a:lvl5pPr>
              <a:buNone/>
              <a:defRPr sz="1000"/>
            </a:lvl5pPr>
          </a:lstStyle>
          <a:p>
            <a:pPr lvl="0"/>
            <a:r>
              <a:rPr lang="en-US" dirty="0" smtClean="0"/>
              <a:t>Source:</a:t>
            </a:r>
            <a:endParaRPr lang="en-US" dirty="0"/>
          </a:p>
        </p:txBody>
      </p:sp>
    </p:spTree>
    <p:extLst>
      <p:ext uri="{BB962C8B-B14F-4D97-AF65-F5344CB8AC3E}">
        <p14:creationId xmlns:p14="http://schemas.microsoft.com/office/powerpoint/2010/main" val="444308996"/>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6" name="Rectangle 5"/>
          <p:cNvSpPr/>
          <p:nvPr userDrawn="1"/>
        </p:nvSpPr>
        <p:spPr>
          <a:xfrm>
            <a:off x="0" y="6324600"/>
            <a:ext cx="9144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580AD262-E4FB-4441-A535-96651A5DBF7D}" type="datetime1">
              <a:rPr lang="en-US" smtClean="0"/>
              <a:t>4/1/16</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A4CF0090-53AF-42B3-BF7F-A5B24AD64EC8}" type="slidenum">
              <a:rPr lang="en-US" smtClean="0"/>
              <a:pPr/>
              <a:t>‹#›</a:t>
            </a:fld>
            <a:endParaRPr lang="en-US"/>
          </a:p>
        </p:txBody>
      </p:sp>
    </p:spTree>
    <p:extLst>
      <p:ext uri="{BB962C8B-B14F-4D97-AF65-F5344CB8AC3E}">
        <p14:creationId xmlns:p14="http://schemas.microsoft.com/office/powerpoint/2010/main" val="1705195287"/>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90600"/>
          </a:xfrm>
          <a:prstGeom prst="rect">
            <a:avLst/>
          </a:prstGeom>
          <a:no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228600" y="1109133"/>
            <a:ext cx="8686800" cy="519853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6366932" y="6492875"/>
            <a:ext cx="2777067" cy="365125"/>
          </a:xfrm>
          <a:prstGeom prst="rect">
            <a:avLst/>
          </a:prstGeom>
        </p:spPr>
        <p:txBody>
          <a:bodyPr vert="horz" lIns="91440" tIns="45720" rIns="91440" bIns="45720" rtlCol="0" anchor="ctr"/>
          <a:lstStyle>
            <a:lvl1pPr algn="r">
              <a:defRPr sz="900">
                <a:solidFill>
                  <a:schemeClr val="tx1">
                    <a:tint val="75000"/>
                  </a:schemeClr>
                </a:solidFill>
                <a:latin typeface="Arial"/>
                <a:cs typeface="Arial"/>
              </a:defRPr>
            </a:lvl1pPr>
          </a:lstStyle>
          <a:p>
            <a:r>
              <a:rPr lang="en-US" smtClean="0"/>
              <a:t>Council of State Governments Justice Center  | </a:t>
            </a:r>
            <a:fld id="{EBB00C1F-5E13-4290-AE8B-E92C222CD390}"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50" r:id="rId1"/>
    <p:sldLayoutId id="2147483654" r:id="rId2"/>
    <p:sldLayoutId id="2147483655" r:id="rId3"/>
    <p:sldLayoutId id="2147483673" r:id="rId4"/>
    <p:sldLayoutId id="2147483674" r:id="rId5"/>
  </p:sldLayoutIdLst>
  <p:transition xmlns:p14="http://schemas.microsoft.com/office/powerpoint/2010/main" spd="slow">
    <p:pull dir="ld"/>
  </p:transition>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2800" b="1" kern="1200">
          <a:solidFill>
            <a:schemeClr val="tx1"/>
          </a:solidFill>
          <a:latin typeface="Arial"/>
          <a:ea typeface="Tahoma" pitchFamily="34" charset="0"/>
          <a:cs typeface="Arial"/>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 Id="rId3" Type="http://schemas.openxmlformats.org/officeDocument/2006/relationships/chart" Target="../charts/char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6.xml"/><Relationship Id="rId3" Type="http://schemas.openxmlformats.org/officeDocument/2006/relationships/image" Target="../media/image1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gi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gi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jtyler@csg.org" TargetMode="External"/><Relationship Id="rId3"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0" y="0"/>
            <a:ext cx="0" cy="0"/>
          </a:xfrm>
          <a:prstGeom prst="rect">
            <a:avLst/>
          </a:prstGeom>
          <a:noFill/>
        </p:spPr>
        <p:txBody>
          <a:bodyPr vert="horz" lIns="91440" tIns="45720" rIns="91440" bIns="45720" rtlCol="0" anchor="ctr">
            <a:normAutofit fontScale="25000" lnSpcReduction="20000"/>
          </a:bodyPr>
          <a:lstStyle/>
          <a:p>
            <a:pPr algn="ctr">
              <a:spcBef>
                <a:spcPct val="0"/>
              </a:spcBef>
              <a:defRPr/>
            </a:pPr>
            <a:r>
              <a:rPr lang="en-US" altLang="en-US" sz="3200" b="1" dirty="0">
                <a:solidFill>
                  <a:prstClr val="black"/>
                </a:solidFill>
                <a:ea typeface="Tahoma" pitchFamily="34" charset="0"/>
                <a:cs typeface="Tahoma" pitchFamily="34" charset="0"/>
              </a:rPr>
              <a:t> </a:t>
            </a:r>
          </a:p>
        </p:txBody>
      </p:sp>
      <p:sp>
        <p:nvSpPr>
          <p:cNvPr id="4" name="Text Box 3"/>
          <p:cNvSpPr txBox="1">
            <a:spLocks noChangeArrowheads="1"/>
          </p:cNvSpPr>
          <p:nvPr/>
        </p:nvSpPr>
        <p:spPr bwMode="auto">
          <a:xfrm>
            <a:off x="3921013" y="1192598"/>
            <a:ext cx="5123234" cy="4462760"/>
          </a:xfrm>
          <a:prstGeom prst="rect">
            <a:avLst/>
          </a:prstGeom>
          <a:noFill/>
          <a:ln w="38100">
            <a:noFill/>
            <a:miter lim="800000"/>
            <a:headEnd/>
            <a:tailEnd/>
          </a:ln>
        </p:spPr>
        <p:txBody>
          <a:bodyPr wrap="square">
            <a:spAutoFit/>
          </a:bodyPr>
          <a:lstStyle/>
          <a:p>
            <a:pPr eaLnBrk="0" hangingPunct="0">
              <a:spcBef>
                <a:spcPct val="50000"/>
              </a:spcBef>
              <a:defRPr/>
            </a:pPr>
            <a:r>
              <a:rPr lang="en-US" altLang="en-US" sz="2800" b="1" i="1" dirty="0" smtClean="0">
                <a:solidFill>
                  <a:schemeClr val="tx1">
                    <a:lumMod val="95000"/>
                    <a:lumOff val="5000"/>
                  </a:schemeClr>
                </a:solidFill>
                <a:cs typeface="Arial" charset="0"/>
              </a:rPr>
              <a:t>County Uniform Recidivism Measure Project</a:t>
            </a:r>
          </a:p>
          <a:p>
            <a:pPr eaLnBrk="0" hangingPunct="0">
              <a:spcBef>
                <a:spcPct val="50000"/>
              </a:spcBef>
              <a:defRPr/>
            </a:pPr>
            <a:r>
              <a:rPr lang="en-US" altLang="en-US" sz="2000" b="1" i="1" dirty="0" smtClean="0">
                <a:solidFill>
                  <a:schemeClr val="tx1">
                    <a:lumMod val="95000"/>
                    <a:lumOff val="5000"/>
                  </a:schemeClr>
                </a:solidFill>
                <a:cs typeface="Arial" charset="0"/>
              </a:rPr>
              <a:t>Progress Report and First Exploration of Big Picture Themes</a:t>
            </a:r>
          </a:p>
          <a:p>
            <a:pPr eaLnBrk="0" hangingPunct="0">
              <a:spcBef>
                <a:spcPct val="50000"/>
              </a:spcBef>
              <a:defRPr/>
            </a:pPr>
            <a:endParaRPr lang="en-US" altLang="en-US" sz="1600" b="1" i="1" dirty="0" smtClean="0">
              <a:solidFill>
                <a:schemeClr val="tx1">
                  <a:lumMod val="95000"/>
                  <a:lumOff val="5000"/>
                </a:schemeClr>
              </a:solidFill>
              <a:cs typeface="Arial" charset="0"/>
            </a:endParaRPr>
          </a:p>
          <a:p>
            <a:pPr eaLnBrk="0" hangingPunct="0">
              <a:spcBef>
                <a:spcPct val="50000"/>
              </a:spcBef>
              <a:defRPr/>
            </a:pPr>
            <a:r>
              <a:rPr lang="en-US" altLang="en-US" sz="1600" b="1" dirty="0" smtClean="0">
                <a:solidFill>
                  <a:schemeClr val="tx1">
                    <a:lumMod val="95000"/>
                    <a:lumOff val="5000"/>
                  </a:schemeClr>
                </a:solidFill>
                <a:cs typeface="Arial" charset="0"/>
              </a:rPr>
              <a:t>Dr. Tony Fabelo</a:t>
            </a:r>
          </a:p>
          <a:p>
            <a:pPr eaLnBrk="0" hangingPunct="0">
              <a:defRPr/>
            </a:pPr>
            <a:r>
              <a:rPr lang="en-US" altLang="en-US" sz="1600" b="1" dirty="0" err="1" smtClean="0">
                <a:solidFill>
                  <a:schemeClr val="tx1">
                    <a:lumMod val="95000"/>
                    <a:lumOff val="5000"/>
                  </a:schemeClr>
                </a:solidFill>
                <a:cs typeface="Arial" charset="0"/>
              </a:rPr>
              <a:t>Jessy</a:t>
            </a:r>
            <a:r>
              <a:rPr lang="en-US" altLang="en-US" sz="1600" b="1" dirty="0" smtClean="0">
                <a:solidFill>
                  <a:schemeClr val="tx1">
                    <a:lumMod val="95000"/>
                    <a:lumOff val="5000"/>
                  </a:schemeClr>
                </a:solidFill>
                <a:cs typeface="Arial" charset="0"/>
              </a:rPr>
              <a:t> Tyler</a:t>
            </a:r>
          </a:p>
          <a:p>
            <a:pPr eaLnBrk="0" hangingPunct="0">
              <a:defRPr/>
            </a:pPr>
            <a:r>
              <a:rPr lang="en-US" altLang="en-US" sz="1600" b="1" dirty="0" smtClean="0">
                <a:solidFill>
                  <a:schemeClr val="tx1">
                    <a:lumMod val="95000"/>
                    <a:lumOff val="5000"/>
                  </a:schemeClr>
                </a:solidFill>
                <a:cs typeface="Arial" charset="0"/>
              </a:rPr>
              <a:t>Dr. Rebecca Cohen </a:t>
            </a:r>
          </a:p>
          <a:p>
            <a:pPr eaLnBrk="0" hangingPunct="0">
              <a:defRPr/>
            </a:pPr>
            <a:endParaRPr lang="en-US" altLang="en-US" sz="1600" b="1" dirty="0">
              <a:solidFill>
                <a:schemeClr val="tx1">
                  <a:lumMod val="95000"/>
                  <a:lumOff val="5000"/>
                </a:schemeClr>
              </a:solidFill>
              <a:cs typeface="Arial" charset="0"/>
            </a:endParaRPr>
          </a:p>
          <a:p>
            <a:pPr eaLnBrk="0" hangingPunct="0">
              <a:defRPr/>
            </a:pPr>
            <a:r>
              <a:rPr lang="en-US" altLang="en-US" sz="1600" b="1" dirty="0" smtClean="0">
                <a:solidFill>
                  <a:schemeClr val="tx1">
                    <a:lumMod val="95000"/>
                    <a:lumOff val="5000"/>
                  </a:schemeClr>
                </a:solidFill>
                <a:cs typeface="Arial" charset="0"/>
              </a:rPr>
              <a:t>Justice Center, Austin, Texas </a:t>
            </a:r>
          </a:p>
          <a:p>
            <a:pPr eaLnBrk="0" hangingPunct="0">
              <a:defRPr/>
            </a:pPr>
            <a:endParaRPr lang="en-US" altLang="en-US" sz="2000" b="1" i="1" dirty="0" smtClean="0">
              <a:solidFill>
                <a:schemeClr val="tx1">
                  <a:lumMod val="95000"/>
                  <a:lumOff val="5000"/>
                </a:schemeClr>
              </a:solidFill>
              <a:cs typeface="Arial" charset="0"/>
            </a:endParaRPr>
          </a:p>
          <a:p>
            <a:pPr eaLnBrk="0" hangingPunct="0">
              <a:defRPr/>
            </a:pPr>
            <a:r>
              <a:rPr lang="en-US" altLang="en-US" b="1" i="1" dirty="0" smtClean="0">
                <a:solidFill>
                  <a:schemeClr val="tx1">
                    <a:lumMod val="95000"/>
                    <a:lumOff val="5000"/>
                  </a:schemeClr>
                </a:solidFill>
                <a:cs typeface="Arial" charset="0"/>
              </a:rPr>
              <a:t>Texas Association of Pretrial Services </a:t>
            </a:r>
          </a:p>
          <a:p>
            <a:pPr eaLnBrk="0" hangingPunct="0">
              <a:defRPr/>
            </a:pPr>
            <a:r>
              <a:rPr lang="en-US" altLang="en-US" sz="1400" b="1" dirty="0" smtClean="0">
                <a:solidFill>
                  <a:schemeClr val="tx1">
                    <a:lumMod val="95000"/>
                    <a:lumOff val="5000"/>
                  </a:schemeClr>
                </a:solidFill>
                <a:cs typeface="Arial" charset="0"/>
              </a:rPr>
              <a:t>Third Annual Conference </a:t>
            </a:r>
          </a:p>
          <a:p>
            <a:pPr eaLnBrk="0" hangingPunct="0">
              <a:defRPr/>
            </a:pPr>
            <a:r>
              <a:rPr lang="en-US" altLang="en-US" sz="1400" b="1" dirty="0" smtClean="0">
                <a:solidFill>
                  <a:schemeClr val="tx1">
                    <a:lumMod val="95000"/>
                    <a:lumOff val="5000"/>
                  </a:schemeClr>
                </a:solidFill>
                <a:cs typeface="Arial" charset="0"/>
              </a:rPr>
              <a:t>April 7, 2016</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75" y="137582"/>
            <a:ext cx="3722109" cy="1005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147" y="1778129"/>
            <a:ext cx="3584086" cy="35840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85526972"/>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2</a:t>
            </a:fld>
            <a:endParaRPr lang="en-US" dirty="0"/>
          </a:p>
        </p:txBody>
      </p:sp>
      <p:sp>
        <p:nvSpPr>
          <p:cNvPr id="4" name="Title 3"/>
          <p:cNvSpPr>
            <a:spLocks noGrp="1"/>
          </p:cNvSpPr>
          <p:nvPr>
            <p:ph type="title"/>
          </p:nvPr>
        </p:nvSpPr>
        <p:spPr/>
        <p:txBody>
          <a:bodyPr>
            <a:normAutofit/>
          </a:bodyPr>
          <a:lstStyle/>
          <a:p>
            <a:r>
              <a:rPr lang="en-US" dirty="0" smtClean="0"/>
              <a:t>Overview </a:t>
            </a:r>
            <a:endParaRPr lang="en-US" dirty="0"/>
          </a:p>
        </p:txBody>
      </p:sp>
      <p:sp>
        <p:nvSpPr>
          <p:cNvPr id="11" name="TextBox 10"/>
          <p:cNvSpPr txBox="1"/>
          <p:nvPr/>
        </p:nvSpPr>
        <p:spPr>
          <a:xfrm>
            <a:off x="1747440" y="1693261"/>
            <a:ext cx="5710036" cy="523220"/>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smtClean="0"/>
              <a:t>Background</a:t>
            </a:r>
            <a:endParaRPr lang="en-US" dirty="0"/>
          </a:p>
        </p:txBody>
      </p:sp>
      <p:sp>
        <p:nvSpPr>
          <p:cNvPr id="14" name="TextBox 13"/>
          <p:cNvSpPr txBox="1"/>
          <p:nvPr/>
        </p:nvSpPr>
        <p:spPr>
          <a:xfrm>
            <a:off x="1747063" y="2800480"/>
            <a:ext cx="5710036" cy="523220"/>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smtClean="0"/>
              <a:t>Big Picture Themes   </a:t>
            </a:r>
            <a:endParaRPr lang="en-US" dirty="0"/>
          </a:p>
        </p:txBody>
      </p:sp>
      <p:sp>
        <p:nvSpPr>
          <p:cNvPr id="15" name="TextBox 14"/>
          <p:cNvSpPr txBox="1"/>
          <p:nvPr/>
        </p:nvSpPr>
        <p:spPr>
          <a:xfrm>
            <a:off x="1737137" y="3879057"/>
            <a:ext cx="5710036" cy="523220"/>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smtClean="0"/>
              <a:t>Evaluation Plan  </a:t>
            </a:r>
            <a:endParaRPr lang="en-US" dirty="0"/>
          </a:p>
        </p:txBody>
      </p:sp>
      <p:sp>
        <p:nvSpPr>
          <p:cNvPr id="5" name="Right Arrow 4"/>
          <p:cNvSpPr/>
          <p:nvPr/>
        </p:nvSpPr>
        <p:spPr>
          <a:xfrm>
            <a:off x="1116750" y="1701805"/>
            <a:ext cx="458334" cy="519678"/>
          </a:xfrm>
          <a:prstGeom prst="rightArrow">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endParaRPr lang="en-US" sz="1050" b="1">
              <a:solidFill>
                <a:schemeClr val="bg1"/>
              </a:solidFill>
            </a:endParaRPr>
          </a:p>
        </p:txBody>
      </p:sp>
    </p:spTree>
    <p:extLst>
      <p:ext uri="{BB962C8B-B14F-4D97-AF65-F5344CB8AC3E}">
        <p14:creationId xmlns:p14="http://schemas.microsoft.com/office/powerpoint/2010/main" val="3829003709"/>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3</a:t>
            </a:fld>
            <a:endParaRPr lang="en-US" dirty="0"/>
          </a:p>
        </p:txBody>
      </p:sp>
      <p:sp>
        <p:nvSpPr>
          <p:cNvPr id="3" name="Text Placeholder 2"/>
          <p:cNvSpPr>
            <a:spLocks noGrp="1"/>
          </p:cNvSpPr>
          <p:nvPr>
            <p:ph type="body" sz="quarter" idx="13"/>
          </p:nvPr>
        </p:nvSpPr>
        <p:spPr/>
        <p:txBody>
          <a:bodyPr/>
          <a:lstStyle/>
          <a:p>
            <a:endParaRPr lang="en-US"/>
          </a:p>
        </p:txBody>
      </p:sp>
      <p:sp>
        <p:nvSpPr>
          <p:cNvPr id="4" name="Title 3"/>
          <p:cNvSpPr>
            <a:spLocks noGrp="1"/>
          </p:cNvSpPr>
          <p:nvPr>
            <p:ph type="title"/>
          </p:nvPr>
        </p:nvSpPr>
        <p:spPr/>
        <p:txBody>
          <a:bodyPr>
            <a:normAutofit fontScale="90000"/>
          </a:bodyPr>
          <a:lstStyle/>
          <a:p>
            <a:r>
              <a:rPr lang="en-US" dirty="0" smtClean="0"/>
              <a:t>Texas Urban Counties Uniform Recidivism Measurement </a:t>
            </a:r>
            <a:endParaRPr lang="en-US" dirty="0"/>
          </a:p>
        </p:txBody>
      </p:sp>
      <p:sp>
        <p:nvSpPr>
          <p:cNvPr id="8" name="TextBox 7"/>
          <p:cNvSpPr txBox="1"/>
          <p:nvPr/>
        </p:nvSpPr>
        <p:spPr>
          <a:xfrm>
            <a:off x="710238" y="2224071"/>
            <a:ext cx="2819400" cy="1200329"/>
          </a:xfrm>
          <a:prstGeom prst="rect">
            <a:avLst/>
          </a:prstGeom>
          <a:solidFill>
            <a:schemeClr val="bg1">
              <a:lumMod val="50000"/>
            </a:schemeClr>
          </a:solidFill>
          <a:ln>
            <a:solidFill>
              <a:schemeClr val="bg1">
                <a:lumMod val="50000"/>
              </a:schemeClr>
            </a:solidFill>
          </a:ln>
        </p:spPr>
        <p:txBody>
          <a:bodyPr wrap="square" rtlCol="0">
            <a:spAutoFit/>
          </a:bodyPr>
          <a:lstStyle>
            <a:defPPr>
              <a:defRPr lang="en-US"/>
            </a:defPPr>
            <a:lvl1pPr algn="ctr">
              <a:defRPr b="1">
                <a:solidFill>
                  <a:schemeClr val="bg1"/>
                </a:solidFill>
              </a:defRPr>
            </a:lvl1pPr>
          </a:lstStyle>
          <a:p>
            <a:r>
              <a:rPr lang="en-US" dirty="0" smtClean="0"/>
              <a:t>Compare the recidivism rate of criminal justice populations among the Texas urban counties</a:t>
            </a:r>
            <a:endParaRPr lang="en-US" dirty="0"/>
          </a:p>
        </p:txBody>
      </p:sp>
      <p:sp>
        <p:nvSpPr>
          <p:cNvPr id="11" name="TextBox 10"/>
          <p:cNvSpPr txBox="1"/>
          <p:nvPr/>
        </p:nvSpPr>
        <p:spPr>
          <a:xfrm>
            <a:off x="697091" y="1683713"/>
            <a:ext cx="2843887" cy="400110"/>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dirty="0" smtClean="0"/>
              <a:t>Goal</a:t>
            </a:r>
            <a:endParaRPr lang="en-US" dirty="0"/>
          </a:p>
        </p:txBody>
      </p:sp>
      <p:sp>
        <p:nvSpPr>
          <p:cNvPr id="12" name="TextBox 11"/>
          <p:cNvSpPr txBox="1"/>
          <p:nvPr/>
        </p:nvSpPr>
        <p:spPr>
          <a:xfrm>
            <a:off x="722979" y="3580869"/>
            <a:ext cx="2819400" cy="1477328"/>
          </a:xfrm>
          <a:prstGeom prst="rect">
            <a:avLst/>
          </a:prstGeom>
          <a:solidFill>
            <a:schemeClr val="bg1">
              <a:lumMod val="50000"/>
            </a:schemeClr>
          </a:solidFill>
          <a:ln>
            <a:solidFill>
              <a:schemeClr val="bg1">
                <a:lumMod val="50000"/>
              </a:schemeClr>
            </a:solidFill>
          </a:ln>
        </p:spPr>
        <p:txBody>
          <a:bodyPr wrap="square" rtlCol="0">
            <a:spAutoFit/>
          </a:bodyPr>
          <a:lstStyle>
            <a:defPPr>
              <a:defRPr lang="en-US"/>
            </a:defPPr>
            <a:lvl1pPr algn="ctr">
              <a:defRPr b="1">
                <a:solidFill>
                  <a:schemeClr val="bg1"/>
                </a:solidFill>
              </a:defRPr>
            </a:lvl1pPr>
          </a:lstStyle>
          <a:p>
            <a:r>
              <a:rPr lang="en-US" dirty="0" smtClean="0"/>
              <a:t>Trigger a systematic conversation about furthering examinations to understand drivers of recidivism </a:t>
            </a:r>
            <a:endParaRPr lang="en-US" dirty="0"/>
          </a:p>
        </p:txBody>
      </p:sp>
      <p:sp>
        <p:nvSpPr>
          <p:cNvPr id="34" name="Right Brace 33"/>
          <p:cNvSpPr/>
          <p:nvPr/>
        </p:nvSpPr>
        <p:spPr>
          <a:xfrm>
            <a:off x="3730168" y="1489741"/>
            <a:ext cx="907171" cy="3787634"/>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5" name="TextBox 34"/>
          <p:cNvSpPr txBox="1"/>
          <p:nvPr/>
        </p:nvSpPr>
        <p:spPr>
          <a:xfrm>
            <a:off x="5085960" y="1683713"/>
            <a:ext cx="3408247" cy="400110"/>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dirty="0" smtClean="0"/>
              <a:t>Uniform Definition </a:t>
            </a:r>
            <a:endParaRPr lang="en-US" dirty="0"/>
          </a:p>
        </p:txBody>
      </p:sp>
      <p:sp>
        <p:nvSpPr>
          <p:cNvPr id="36" name="TextBox 35"/>
          <p:cNvSpPr txBox="1"/>
          <p:nvPr/>
        </p:nvSpPr>
        <p:spPr>
          <a:xfrm>
            <a:off x="5097300" y="2211042"/>
            <a:ext cx="3383759" cy="369332"/>
          </a:xfrm>
          <a:prstGeom prst="rect">
            <a:avLst/>
          </a:prstGeom>
          <a:solidFill>
            <a:schemeClr val="bg1">
              <a:lumMod val="50000"/>
            </a:schemeClr>
          </a:solidFill>
          <a:ln>
            <a:solidFill>
              <a:schemeClr val="bg1">
                <a:lumMod val="50000"/>
              </a:schemeClr>
            </a:solidFill>
          </a:ln>
        </p:spPr>
        <p:txBody>
          <a:bodyPr wrap="square" rtlCol="0">
            <a:spAutoFit/>
          </a:bodyPr>
          <a:lstStyle>
            <a:defPPr>
              <a:defRPr lang="en-US"/>
            </a:defPPr>
            <a:lvl1pPr algn="ctr">
              <a:defRPr b="1">
                <a:solidFill>
                  <a:schemeClr val="bg1"/>
                </a:solidFill>
              </a:defRPr>
            </a:lvl1pPr>
          </a:lstStyle>
          <a:p>
            <a:r>
              <a:rPr lang="en-US" dirty="0" smtClean="0"/>
              <a:t>Re-arrest Rate </a:t>
            </a:r>
            <a:endParaRPr lang="en-US" dirty="0"/>
          </a:p>
        </p:txBody>
      </p:sp>
      <p:sp>
        <p:nvSpPr>
          <p:cNvPr id="37" name="TextBox 36"/>
          <p:cNvSpPr txBox="1"/>
          <p:nvPr/>
        </p:nvSpPr>
        <p:spPr>
          <a:xfrm>
            <a:off x="5085960" y="2731098"/>
            <a:ext cx="3383759" cy="369332"/>
          </a:xfrm>
          <a:prstGeom prst="rect">
            <a:avLst/>
          </a:prstGeom>
          <a:solidFill>
            <a:schemeClr val="bg1">
              <a:lumMod val="50000"/>
            </a:schemeClr>
          </a:solidFill>
          <a:ln>
            <a:solidFill>
              <a:schemeClr val="bg1">
                <a:lumMod val="50000"/>
              </a:schemeClr>
            </a:solidFill>
          </a:ln>
        </p:spPr>
        <p:txBody>
          <a:bodyPr wrap="square" rtlCol="0">
            <a:spAutoFit/>
          </a:bodyPr>
          <a:lstStyle>
            <a:defPPr>
              <a:defRPr lang="en-US"/>
            </a:defPPr>
            <a:lvl1pPr algn="ctr">
              <a:defRPr b="1">
                <a:solidFill>
                  <a:schemeClr val="bg1"/>
                </a:solidFill>
              </a:defRPr>
            </a:lvl1pPr>
          </a:lstStyle>
          <a:p>
            <a:r>
              <a:rPr lang="en-US" dirty="0" smtClean="0"/>
              <a:t>Standard Follow-up Period </a:t>
            </a:r>
            <a:endParaRPr lang="en-US" dirty="0"/>
          </a:p>
        </p:txBody>
      </p:sp>
      <p:sp>
        <p:nvSpPr>
          <p:cNvPr id="38" name="TextBox 37"/>
          <p:cNvSpPr txBox="1"/>
          <p:nvPr/>
        </p:nvSpPr>
        <p:spPr>
          <a:xfrm>
            <a:off x="5085960" y="3421393"/>
            <a:ext cx="3408247" cy="400110"/>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dirty="0" smtClean="0"/>
              <a:t>Controlling for Risk Profile</a:t>
            </a:r>
            <a:endParaRPr lang="en-US" dirty="0"/>
          </a:p>
        </p:txBody>
      </p:sp>
      <p:sp>
        <p:nvSpPr>
          <p:cNvPr id="39" name="TextBox 38"/>
          <p:cNvSpPr txBox="1"/>
          <p:nvPr/>
        </p:nvSpPr>
        <p:spPr>
          <a:xfrm>
            <a:off x="5085959" y="3966489"/>
            <a:ext cx="3383759" cy="1477328"/>
          </a:xfrm>
          <a:prstGeom prst="rect">
            <a:avLst/>
          </a:prstGeom>
          <a:solidFill>
            <a:schemeClr val="bg1">
              <a:lumMod val="50000"/>
            </a:schemeClr>
          </a:solidFill>
          <a:ln>
            <a:solidFill>
              <a:schemeClr val="bg1">
                <a:lumMod val="50000"/>
              </a:schemeClr>
            </a:solidFill>
          </a:ln>
        </p:spPr>
        <p:txBody>
          <a:bodyPr wrap="square" rtlCol="0">
            <a:spAutoFit/>
          </a:bodyPr>
          <a:lstStyle>
            <a:defPPr>
              <a:defRPr lang="en-US"/>
            </a:defPPr>
            <a:lvl1pPr algn="ctr">
              <a:defRPr b="1">
                <a:solidFill>
                  <a:schemeClr val="bg1"/>
                </a:solidFill>
              </a:defRPr>
            </a:lvl1pPr>
          </a:lstStyle>
          <a:p>
            <a:r>
              <a:rPr lang="en-US" dirty="0" smtClean="0"/>
              <a:t>Research-based risk measure developed by Justice Center from actual data to make comparisons controlling for the risk profiles of populations</a:t>
            </a:r>
            <a:endParaRPr lang="en-US" dirty="0"/>
          </a:p>
        </p:txBody>
      </p:sp>
    </p:spTree>
    <p:extLst>
      <p:ext uri="{BB962C8B-B14F-4D97-AF65-F5344CB8AC3E}">
        <p14:creationId xmlns:p14="http://schemas.microsoft.com/office/powerpoint/2010/main" val="2832510808"/>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ppt_x"/>
                                          </p:val>
                                        </p:tav>
                                        <p:tav tm="100000">
                                          <p:val>
                                            <p:strVal val="#ppt_x"/>
                                          </p:val>
                                        </p:tav>
                                      </p:tavLst>
                                    </p:anim>
                                    <p:anim calcmode="lin" valueType="num">
                                      <p:cBhvr additive="base">
                                        <p:cTn id="12" dur="500" fill="hold"/>
                                        <p:tgtEl>
                                          <p:spTgt spid="3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500" fill="hold"/>
                                        <p:tgtEl>
                                          <p:spTgt spid="36"/>
                                        </p:tgtEl>
                                        <p:attrNameLst>
                                          <p:attrName>ppt_x</p:attrName>
                                        </p:attrNameLst>
                                      </p:cBhvr>
                                      <p:tavLst>
                                        <p:tav tm="0">
                                          <p:val>
                                            <p:strVal val="#ppt_x"/>
                                          </p:val>
                                        </p:tav>
                                        <p:tav tm="100000">
                                          <p:val>
                                            <p:strVal val="#ppt_x"/>
                                          </p:val>
                                        </p:tav>
                                      </p:tavLst>
                                    </p:anim>
                                    <p:anim calcmode="lin" valueType="num">
                                      <p:cBhvr additive="base">
                                        <p:cTn id="16" dur="500" fill="hold"/>
                                        <p:tgtEl>
                                          <p:spTgt spid="3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fill="hold"/>
                                        <p:tgtEl>
                                          <p:spTgt spid="37"/>
                                        </p:tgtEl>
                                        <p:attrNameLst>
                                          <p:attrName>ppt_x</p:attrName>
                                        </p:attrNameLst>
                                      </p:cBhvr>
                                      <p:tavLst>
                                        <p:tav tm="0">
                                          <p:val>
                                            <p:strVal val="#ppt_x"/>
                                          </p:val>
                                        </p:tav>
                                        <p:tav tm="100000">
                                          <p:val>
                                            <p:strVal val="#ppt_x"/>
                                          </p:val>
                                        </p:tav>
                                      </p:tavLst>
                                    </p:anim>
                                    <p:anim calcmode="lin" valueType="num">
                                      <p:cBhvr additive="base">
                                        <p:cTn id="20"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additive="base">
                                        <p:cTn id="25" dur="500" fill="hold"/>
                                        <p:tgtEl>
                                          <p:spTgt spid="38"/>
                                        </p:tgtEl>
                                        <p:attrNameLst>
                                          <p:attrName>ppt_x</p:attrName>
                                        </p:attrNameLst>
                                      </p:cBhvr>
                                      <p:tavLst>
                                        <p:tav tm="0">
                                          <p:val>
                                            <p:strVal val="#ppt_x"/>
                                          </p:val>
                                        </p:tav>
                                        <p:tav tm="100000">
                                          <p:val>
                                            <p:strVal val="#ppt_x"/>
                                          </p:val>
                                        </p:tav>
                                      </p:tavLst>
                                    </p:anim>
                                    <p:anim calcmode="lin" valueType="num">
                                      <p:cBhvr additive="base">
                                        <p:cTn id="26" dur="500" fill="hold"/>
                                        <p:tgtEl>
                                          <p:spTgt spid="3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9"/>
                                        </p:tgtEl>
                                        <p:attrNameLst>
                                          <p:attrName>style.visibility</p:attrName>
                                        </p:attrNameLst>
                                      </p:cBhvr>
                                      <p:to>
                                        <p:strVal val="visible"/>
                                      </p:to>
                                    </p:set>
                                    <p:anim calcmode="lin" valueType="num">
                                      <p:cBhvr additive="base">
                                        <p:cTn id="29" dur="500" fill="hold"/>
                                        <p:tgtEl>
                                          <p:spTgt spid="39"/>
                                        </p:tgtEl>
                                        <p:attrNameLst>
                                          <p:attrName>ppt_x</p:attrName>
                                        </p:attrNameLst>
                                      </p:cBhvr>
                                      <p:tavLst>
                                        <p:tav tm="0">
                                          <p:val>
                                            <p:strVal val="#ppt_x"/>
                                          </p:val>
                                        </p:tav>
                                        <p:tav tm="100000">
                                          <p:val>
                                            <p:strVal val="#ppt_x"/>
                                          </p:val>
                                        </p:tav>
                                      </p:tavLst>
                                    </p:anim>
                                    <p:anim calcmode="lin" valueType="num">
                                      <p:cBhvr additive="base">
                                        <p:cTn id="30"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4</a:t>
            </a:fld>
            <a:endParaRPr lang="en-US" dirty="0"/>
          </a:p>
        </p:txBody>
      </p:sp>
      <p:sp>
        <p:nvSpPr>
          <p:cNvPr id="3" name="Text Placeholder 2"/>
          <p:cNvSpPr>
            <a:spLocks noGrp="1"/>
          </p:cNvSpPr>
          <p:nvPr>
            <p:ph type="body" sz="quarter" idx="13"/>
          </p:nvPr>
        </p:nvSpPr>
        <p:spPr/>
        <p:txBody>
          <a:bodyPr/>
          <a:lstStyle/>
          <a:p>
            <a:endParaRPr lang="en-US"/>
          </a:p>
        </p:txBody>
      </p:sp>
      <p:sp>
        <p:nvSpPr>
          <p:cNvPr id="4" name="Title 3"/>
          <p:cNvSpPr>
            <a:spLocks noGrp="1"/>
          </p:cNvSpPr>
          <p:nvPr>
            <p:ph type="title"/>
          </p:nvPr>
        </p:nvSpPr>
        <p:spPr/>
        <p:txBody>
          <a:bodyPr/>
          <a:lstStyle/>
          <a:p>
            <a:r>
              <a:rPr lang="en-US" dirty="0" smtClean="0"/>
              <a:t>Project Spearheaded by County CJ Leaders </a:t>
            </a:r>
            <a:endParaRPr lang="en-US" dirty="0"/>
          </a:p>
        </p:txBody>
      </p:sp>
      <p:sp>
        <p:nvSpPr>
          <p:cNvPr id="5" name="TextBox 4"/>
          <p:cNvSpPr txBox="1"/>
          <p:nvPr/>
        </p:nvSpPr>
        <p:spPr>
          <a:xfrm>
            <a:off x="921826" y="1232390"/>
            <a:ext cx="7589699" cy="830997"/>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sz="2400" dirty="0" smtClean="0"/>
              <a:t>Project s</a:t>
            </a:r>
            <a:r>
              <a:rPr lang="en-US" sz="2400" dirty="0" smtClean="0"/>
              <a:t>tarted </a:t>
            </a:r>
            <a:r>
              <a:rPr lang="en-US" sz="2400" dirty="0" smtClean="0"/>
              <a:t>in 2013 as an idea of the Criminal Justice Urban Planners  </a:t>
            </a:r>
            <a:endParaRPr lang="en-US" sz="2400" dirty="0"/>
          </a:p>
        </p:txBody>
      </p:sp>
      <p:sp>
        <p:nvSpPr>
          <p:cNvPr id="6" name="TextBox 5"/>
          <p:cNvSpPr txBox="1"/>
          <p:nvPr/>
        </p:nvSpPr>
        <p:spPr>
          <a:xfrm>
            <a:off x="920588" y="2265565"/>
            <a:ext cx="7589699" cy="830997"/>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4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a:t>This group represents the criminal justice planners from Bexar, Dallas, </a:t>
            </a:r>
            <a:r>
              <a:rPr lang="en-US" dirty="0" smtClean="0"/>
              <a:t>El Paso, Harris</a:t>
            </a:r>
            <a:r>
              <a:rPr lang="en-US" dirty="0"/>
              <a:t>, Tarrant and Travis County</a:t>
            </a:r>
            <a:r>
              <a:rPr lang="en-US" dirty="0"/>
              <a:t> </a:t>
            </a:r>
            <a:endParaRPr lang="en-US" dirty="0"/>
          </a:p>
        </p:txBody>
      </p:sp>
      <p:sp>
        <p:nvSpPr>
          <p:cNvPr id="7" name="TextBox 6"/>
          <p:cNvSpPr txBox="1"/>
          <p:nvPr/>
        </p:nvSpPr>
        <p:spPr>
          <a:xfrm>
            <a:off x="898866" y="3349944"/>
            <a:ext cx="7589699" cy="830997"/>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4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smtClean="0"/>
              <a:t>Bob </a:t>
            </a:r>
            <a:r>
              <a:rPr lang="en-US" dirty="0" err="1"/>
              <a:t>Wessels</a:t>
            </a:r>
            <a:r>
              <a:rPr lang="en-US" dirty="0" smtClean="0"/>
              <a:t>,</a:t>
            </a:r>
            <a:r>
              <a:rPr lang="en-US" dirty="0"/>
              <a:t> </a:t>
            </a:r>
            <a:r>
              <a:rPr lang="en-US" dirty="0" smtClean="0"/>
              <a:t>former </a:t>
            </a:r>
            <a:r>
              <a:rPr lang="en-US" dirty="0"/>
              <a:t>county court </a:t>
            </a:r>
            <a:r>
              <a:rPr lang="en-US" dirty="0" smtClean="0"/>
              <a:t>administrator in Harris County, provided the initial guidance  for the project</a:t>
            </a:r>
            <a:endParaRPr lang="en-US" dirty="0"/>
          </a:p>
        </p:txBody>
      </p:sp>
      <p:sp>
        <p:nvSpPr>
          <p:cNvPr id="8" name="TextBox 7"/>
          <p:cNvSpPr txBox="1"/>
          <p:nvPr/>
        </p:nvSpPr>
        <p:spPr>
          <a:xfrm>
            <a:off x="887386" y="4454810"/>
            <a:ext cx="7589699" cy="1569660"/>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4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smtClean="0"/>
              <a:t>Mike </a:t>
            </a:r>
            <a:r>
              <a:rPr lang="en-US" dirty="0" err="1" smtClean="0"/>
              <a:t>Lozito</a:t>
            </a:r>
            <a:r>
              <a:rPr lang="en-US" dirty="0" smtClean="0"/>
              <a:t>, Bexar County; Ron Stretcher, Dallas County; Les Smith, Tarrant County; Caprice </a:t>
            </a:r>
            <a:r>
              <a:rPr lang="en-US" dirty="0" err="1" smtClean="0"/>
              <a:t>Cosper</a:t>
            </a:r>
            <a:r>
              <a:rPr lang="en-US" dirty="0" smtClean="0"/>
              <a:t>, Harris County; and Jose </a:t>
            </a:r>
            <a:r>
              <a:rPr lang="en-US" dirty="0" err="1" smtClean="0"/>
              <a:t>Landeros</a:t>
            </a:r>
            <a:r>
              <a:rPr lang="en-US" dirty="0" smtClean="0"/>
              <a:t>, El Paso County, were in the original group spearheading the county involvement </a:t>
            </a:r>
            <a:endParaRPr lang="en-US" dirty="0"/>
          </a:p>
        </p:txBody>
      </p:sp>
    </p:spTree>
    <p:extLst>
      <p:ext uri="{BB962C8B-B14F-4D97-AF65-F5344CB8AC3E}">
        <p14:creationId xmlns:p14="http://schemas.microsoft.com/office/powerpoint/2010/main" val="2319706834"/>
      </p:ext>
    </p:extLst>
  </p:cSld>
  <p:clrMapOvr>
    <a:masterClrMapping/>
  </p:clrMapOvr>
  <p:transition xmlns:p14="http://schemas.microsoft.com/office/powerpoint/2010/main" spd="slow">
    <p:pull dir="l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2"/>
          <a:stretch>
            <a:fillRect/>
          </a:stretch>
        </p:blipFill>
        <p:spPr>
          <a:xfrm>
            <a:off x="3101385" y="5159929"/>
            <a:ext cx="597461" cy="464348"/>
          </a:xfrm>
          <a:prstGeom prst="rect">
            <a:avLst/>
          </a:prstGeom>
        </p:spPr>
      </p:pic>
      <p:pic>
        <p:nvPicPr>
          <p:cNvPr id="25" name="Picture 24"/>
          <p:cNvPicPr>
            <a:picLocks noChangeAspect="1"/>
          </p:cNvPicPr>
          <p:nvPr/>
        </p:nvPicPr>
        <p:blipFill>
          <a:blip r:embed="rId2"/>
          <a:stretch>
            <a:fillRect/>
          </a:stretch>
        </p:blipFill>
        <p:spPr>
          <a:xfrm>
            <a:off x="5717330" y="5188203"/>
            <a:ext cx="597461" cy="464348"/>
          </a:xfrm>
          <a:prstGeom prst="rect">
            <a:avLst/>
          </a:prstGeom>
        </p:spPr>
      </p:pic>
      <p:pic>
        <p:nvPicPr>
          <p:cNvPr id="26" name="Picture 25"/>
          <p:cNvPicPr>
            <a:picLocks noChangeAspect="1"/>
          </p:cNvPicPr>
          <p:nvPr/>
        </p:nvPicPr>
        <p:blipFill>
          <a:blip r:embed="rId2"/>
          <a:stretch>
            <a:fillRect/>
          </a:stretch>
        </p:blipFill>
        <p:spPr>
          <a:xfrm>
            <a:off x="8314178" y="5101898"/>
            <a:ext cx="597461" cy="464348"/>
          </a:xfrm>
          <a:prstGeom prst="rect">
            <a:avLst/>
          </a:prstGeom>
        </p:spPr>
      </p:pic>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5</a:t>
            </a:fld>
            <a:endParaRPr lang="en-US" dirty="0"/>
          </a:p>
        </p:txBody>
      </p:sp>
      <p:sp>
        <p:nvSpPr>
          <p:cNvPr id="4" name="Title 3"/>
          <p:cNvSpPr>
            <a:spLocks noGrp="1"/>
          </p:cNvSpPr>
          <p:nvPr>
            <p:ph type="title"/>
          </p:nvPr>
        </p:nvSpPr>
        <p:spPr/>
        <p:txBody>
          <a:bodyPr>
            <a:normAutofit/>
          </a:bodyPr>
          <a:lstStyle/>
          <a:p>
            <a:r>
              <a:rPr lang="en-US" dirty="0" smtClean="0"/>
              <a:t>Populations and Tracking </a:t>
            </a:r>
            <a:endParaRPr lang="en-US" dirty="0"/>
          </a:p>
        </p:txBody>
      </p:sp>
      <p:sp>
        <p:nvSpPr>
          <p:cNvPr id="7" name="TextBox 6"/>
          <p:cNvSpPr txBox="1"/>
          <p:nvPr/>
        </p:nvSpPr>
        <p:spPr>
          <a:xfrm>
            <a:off x="2596266" y="1222082"/>
            <a:ext cx="262792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Local Populations</a:t>
            </a:r>
            <a:endParaRPr lang="en-US" sz="1800" dirty="0"/>
          </a:p>
        </p:txBody>
      </p:sp>
      <p:sp>
        <p:nvSpPr>
          <p:cNvPr id="10" name="TextBox 9"/>
          <p:cNvSpPr txBox="1"/>
          <p:nvPr/>
        </p:nvSpPr>
        <p:spPr>
          <a:xfrm>
            <a:off x="2596265" y="2377180"/>
            <a:ext cx="2647461" cy="646331"/>
          </a:xfrm>
          <a:prstGeom prst="rect">
            <a:avLst/>
          </a:prstGeom>
          <a:solidFill>
            <a:schemeClr val="bg1">
              <a:lumMod val="50000"/>
            </a:schemeClr>
          </a:solidFill>
        </p:spPr>
        <p:txBody>
          <a:bodyPr wrap="square" rtlCol="0">
            <a:spAutoFit/>
          </a:bodyPr>
          <a:lstStyle>
            <a:defPPr>
              <a:defRPr lang="en-US"/>
            </a:defPPr>
            <a:lvl1pPr algn="ctr">
              <a:defRPr sz="2000" b="1">
                <a:solidFill>
                  <a:schemeClr val="bg1"/>
                </a:solidFill>
              </a:defRPr>
            </a:lvl1pPr>
          </a:lstStyle>
          <a:p>
            <a:r>
              <a:rPr lang="en-US" sz="1800" dirty="0" smtClean="0"/>
              <a:t>Jail Releases on PR Bond or Commercial Bond</a:t>
            </a:r>
            <a:endParaRPr lang="en-US" sz="1800" dirty="0"/>
          </a:p>
        </p:txBody>
      </p:sp>
      <p:sp>
        <p:nvSpPr>
          <p:cNvPr id="11" name="TextBox 10"/>
          <p:cNvSpPr txBox="1"/>
          <p:nvPr/>
        </p:nvSpPr>
        <p:spPr>
          <a:xfrm>
            <a:off x="2586496" y="3076284"/>
            <a:ext cx="2667000" cy="646331"/>
          </a:xfrm>
          <a:prstGeom prst="rect">
            <a:avLst/>
          </a:prstGeom>
          <a:solidFill>
            <a:schemeClr val="bg1">
              <a:lumMod val="50000"/>
            </a:schemeClr>
          </a:solidFill>
        </p:spPr>
        <p:txBody>
          <a:bodyPr wrap="square" rtlCol="0">
            <a:spAutoFit/>
          </a:bodyPr>
          <a:lstStyle>
            <a:defPPr>
              <a:defRPr lang="en-US"/>
            </a:defPPr>
            <a:lvl1pPr algn="ctr">
              <a:defRPr sz="2000" b="1">
                <a:solidFill>
                  <a:schemeClr val="bg1"/>
                </a:solidFill>
              </a:defRPr>
            </a:lvl1pPr>
          </a:lstStyle>
          <a:p>
            <a:r>
              <a:rPr lang="en-US" sz="1800" dirty="0" smtClean="0"/>
              <a:t>Jail Releases after Sentence Completion</a:t>
            </a:r>
            <a:endParaRPr lang="en-US" sz="1800" dirty="0"/>
          </a:p>
        </p:txBody>
      </p:sp>
      <p:sp>
        <p:nvSpPr>
          <p:cNvPr id="12" name="TextBox 11"/>
          <p:cNvSpPr txBox="1"/>
          <p:nvPr/>
        </p:nvSpPr>
        <p:spPr>
          <a:xfrm>
            <a:off x="5713399" y="1222082"/>
            <a:ext cx="2682634"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State Populations</a:t>
            </a:r>
            <a:endParaRPr lang="en-US" sz="1800" dirty="0"/>
          </a:p>
        </p:txBody>
      </p:sp>
      <p:sp>
        <p:nvSpPr>
          <p:cNvPr id="13" name="TextBox 12"/>
          <p:cNvSpPr txBox="1"/>
          <p:nvPr/>
        </p:nvSpPr>
        <p:spPr>
          <a:xfrm>
            <a:off x="5732938" y="1671162"/>
            <a:ext cx="2667006" cy="646331"/>
          </a:xfrm>
          <a:prstGeom prst="rect">
            <a:avLst/>
          </a:prstGeom>
          <a:solidFill>
            <a:schemeClr val="bg1">
              <a:lumMod val="50000"/>
            </a:schemeClr>
          </a:solidFill>
        </p:spPr>
        <p:txBody>
          <a:bodyPr wrap="square" rtlCol="0">
            <a:spAutoFit/>
          </a:bodyPr>
          <a:lstStyle>
            <a:defPPr>
              <a:defRPr lang="en-US"/>
            </a:defPPr>
            <a:lvl1pPr algn="ctr">
              <a:defRPr sz="2000" b="1">
                <a:solidFill>
                  <a:schemeClr val="bg1"/>
                </a:solidFill>
              </a:defRPr>
            </a:lvl1pPr>
          </a:lstStyle>
          <a:p>
            <a:r>
              <a:rPr lang="en-US" sz="1800" dirty="0" smtClean="0"/>
              <a:t>Probation Placements, Regular and Deferred</a:t>
            </a:r>
            <a:endParaRPr lang="en-US" sz="1800" dirty="0"/>
          </a:p>
        </p:txBody>
      </p:sp>
      <p:sp>
        <p:nvSpPr>
          <p:cNvPr id="14" name="TextBox 13"/>
          <p:cNvSpPr txBox="1"/>
          <p:nvPr/>
        </p:nvSpPr>
        <p:spPr>
          <a:xfrm>
            <a:off x="5729030" y="2377180"/>
            <a:ext cx="2678725" cy="646331"/>
          </a:xfrm>
          <a:prstGeom prst="rect">
            <a:avLst/>
          </a:prstGeom>
          <a:solidFill>
            <a:schemeClr val="bg1">
              <a:lumMod val="50000"/>
            </a:schemeClr>
          </a:solidFill>
        </p:spPr>
        <p:txBody>
          <a:bodyPr wrap="square" rtlCol="0">
            <a:spAutoFit/>
          </a:bodyPr>
          <a:lstStyle>
            <a:defPPr>
              <a:defRPr lang="en-US"/>
            </a:defPPr>
            <a:lvl1pPr algn="ctr">
              <a:defRPr sz="2000" b="1">
                <a:solidFill>
                  <a:schemeClr val="bg1"/>
                </a:solidFill>
              </a:defRPr>
            </a:lvl1pPr>
          </a:lstStyle>
          <a:p>
            <a:r>
              <a:rPr lang="en-US" sz="1800" dirty="0" smtClean="0"/>
              <a:t>Prison Releases to the County</a:t>
            </a:r>
            <a:endParaRPr lang="en-US" sz="1800" dirty="0"/>
          </a:p>
        </p:txBody>
      </p:sp>
      <p:sp>
        <p:nvSpPr>
          <p:cNvPr id="15" name="TextBox 14"/>
          <p:cNvSpPr txBox="1"/>
          <p:nvPr/>
        </p:nvSpPr>
        <p:spPr>
          <a:xfrm>
            <a:off x="5742706" y="3076284"/>
            <a:ext cx="2682631" cy="646331"/>
          </a:xfrm>
          <a:prstGeom prst="rect">
            <a:avLst/>
          </a:prstGeom>
          <a:solidFill>
            <a:schemeClr val="bg1">
              <a:lumMod val="50000"/>
            </a:schemeClr>
          </a:solidFill>
        </p:spPr>
        <p:txBody>
          <a:bodyPr wrap="square" rtlCol="0">
            <a:spAutoFit/>
          </a:bodyPr>
          <a:lstStyle>
            <a:defPPr>
              <a:defRPr lang="en-US"/>
            </a:defPPr>
            <a:lvl1pPr algn="ctr">
              <a:defRPr sz="2000" b="1">
                <a:solidFill>
                  <a:schemeClr val="bg1"/>
                </a:solidFill>
              </a:defRPr>
            </a:lvl1pPr>
          </a:lstStyle>
          <a:p>
            <a:r>
              <a:rPr lang="en-US" sz="1800" dirty="0" smtClean="0"/>
              <a:t>State Jail Releases to the County</a:t>
            </a:r>
            <a:endParaRPr lang="en-US" sz="1800" dirty="0"/>
          </a:p>
        </p:txBody>
      </p:sp>
      <p:pic>
        <p:nvPicPr>
          <p:cNvPr id="5" name="Picture 4"/>
          <p:cNvPicPr>
            <a:picLocks noChangeAspect="1"/>
          </p:cNvPicPr>
          <p:nvPr/>
        </p:nvPicPr>
        <p:blipFill>
          <a:blip r:embed="rId3"/>
          <a:stretch>
            <a:fillRect/>
          </a:stretch>
        </p:blipFill>
        <p:spPr>
          <a:xfrm>
            <a:off x="416332" y="4238814"/>
            <a:ext cx="476339" cy="1087854"/>
          </a:xfrm>
          <a:prstGeom prst="rect">
            <a:avLst/>
          </a:prstGeom>
        </p:spPr>
      </p:pic>
      <p:sp>
        <p:nvSpPr>
          <p:cNvPr id="18" name="Right Arrow 17"/>
          <p:cNvSpPr/>
          <p:nvPr/>
        </p:nvSpPr>
        <p:spPr>
          <a:xfrm>
            <a:off x="6072547" y="4486051"/>
            <a:ext cx="2578506" cy="716117"/>
          </a:xfrm>
          <a:prstGeom prst="rightArrow">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t>After three-years</a:t>
            </a:r>
            <a:endParaRPr lang="en-US" sz="1600" b="1" dirty="0"/>
          </a:p>
        </p:txBody>
      </p:sp>
      <p:sp>
        <p:nvSpPr>
          <p:cNvPr id="19" name="Right Arrow 18"/>
          <p:cNvSpPr/>
          <p:nvPr/>
        </p:nvSpPr>
        <p:spPr>
          <a:xfrm>
            <a:off x="925461" y="4466585"/>
            <a:ext cx="2578506" cy="716117"/>
          </a:xfrm>
          <a:prstGeom prst="rightArrow">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t>Re-arrested after one year</a:t>
            </a:r>
            <a:endParaRPr lang="en-US" sz="1600" b="1" dirty="0"/>
          </a:p>
        </p:txBody>
      </p:sp>
      <p:sp>
        <p:nvSpPr>
          <p:cNvPr id="20" name="Right Arrow 19"/>
          <p:cNvSpPr/>
          <p:nvPr/>
        </p:nvSpPr>
        <p:spPr>
          <a:xfrm>
            <a:off x="3494040" y="4476133"/>
            <a:ext cx="2578506" cy="716117"/>
          </a:xfrm>
          <a:prstGeom prst="rightArrow">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t>After two-years</a:t>
            </a:r>
            <a:endParaRPr lang="en-US" sz="1600" b="1" dirty="0"/>
          </a:p>
        </p:txBody>
      </p:sp>
      <p:sp>
        <p:nvSpPr>
          <p:cNvPr id="21" name="TextBox 20"/>
          <p:cNvSpPr txBox="1"/>
          <p:nvPr/>
        </p:nvSpPr>
        <p:spPr>
          <a:xfrm>
            <a:off x="488307" y="5648065"/>
            <a:ext cx="2627922" cy="646331"/>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Clock ticks the same for all being followed</a:t>
            </a:r>
            <a:endParaRPr lang="en-US" sz="1800" dirty="0"/>
          </a:p>
        </p:txBody>
      </p:sp>
      <p:sp>
        <p:nvSpPr>
          <p:cNvPr id="3" name="Rectangle 2"/>
          <p:cNvSpPr/>
          <p:nvPr/>
        </p:nvSpPr>
        <p:spPr>
          <a:xfrm>
            <a:off x="2586496" y="1684988"/>
            <a:ext cx="2637692" cy="646331"/>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First Jail Release of the Year</a:t>
            </a:r>
            <a:endParaRPr lang="en-US" b="1" dirty="0"/>
          </a:p>
        </p:txBody>
      </p:sp>
      <p:pic>
        <p:nvPicPr>
          <p:cNvPr id="6" name="Picture 5"/>
          <p:cNvPicPr>
            <a:picLocks noChangeAspect="1"/>
          </p:cNvPicPr>
          <p:nvPr/>
        </p:nvPicPr>
        <p:blipFill>
          <a:blip r:embed="rId4"/>
          <a:stretch>
            <a:fillRect/>
          </a:stretch>
        </p:blipFill>
        <p:spPr>
          <a:xfrm>
            <a:off x="131026" y="1072855"/>
            <a:ext cx="2328204" cy="3127311"/>
          </a:xfrm>
          <a:prstGeom prst="rect">
            <a:avLst/>
          </a:prstGeom>
          <a:ln>
            <a:solidFill>
              <a:schemeClr val="tx2"/>
            </a:solidFill>
          </a:ln>
        </p:spPr>
      </p:pic>
    </p:spTree>
    <p:extLst>
      <p:ext uri="{BB962C8B-B14F-4D97-AF65-F5344CB8AC3E}">
        <p14:creationId xmlns:p14="http://schemas.microsoft.com/office/powerpoint/2010/main" val="3393619534"/>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ppt_x"/>
                                          </p:val>
                                        </p:tav>
                                        <p:tav tm="100000">
                                          <p:val>
                                            <p:strVal val="#ppt_x"/>
                                          </p:val>
                                        </p:tav>
                                      </p:tavLst>
                                    </p:anim>
                                    <p:anim calcmode="lin" valueType="num">
                                      <p:cBhvr additive="base">
                                        <p:cTn id="24" dur="500" fill="hold"/>
                                        <p:tgtEl>
                                          <p:spTgt spid="21"/>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ppt_x"/>
                                          </p:val>
                                        </p:tav>
                                        <p:tav tm="100000">
                                          <p:val>
                                            <p:strVal val="#ppt_x"/>
                                          </p:val>
                                        </p:tav>
                                      </p:tavLst>
                                    </p:anim>
                                    <p:anim calcmode="lin" valueType="num">
                                      <p:cBhvr additive="base">
                                        <p:cTn id="28" dur="500" fill="hold"/>
                                        <p:tgtEl>
                                          <p:spTgt spid="16"/>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ppt_x"/>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additive="base">
                                        <p:cTn id="35" dur="500" fill="hold"/>
                                        <p:tgtEl>
                                          <p:spTgt spid="26"/>
                                        </p:tgtEl>
                                        <p:attrNameLst>
                                          <p:attrName>ppt_x</p:attrName>
                                        </p:attrNameLst>
                                      </p:cBhvr>
                                      <p:tavLst>
                                        <p:tav tm="0">
                                          <p:val>
                                            <p:strVal val="#ppt_x"/>
                                          </p:val>
                                        </p:tav>
                                        <p:tav tm="100000">
                                          <p:val>
                                            <p:strVal val="#ppt_x"/>
                                          </p:val>
                                        </p:tav>
                                      </p:tavLst>
                                    </p:anim>
                                    <p:anim calcmode="lin" valueType="num">
                                      <p:cBhvr additive="base">
                                        <p:cTn id="3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500" fill="hold"/>
                                        <p:tgtEl>
                                          <p:spTgt spid="6"/>
                                        </p:tgtEl>
                                        <p:attrNameLst>
                                          <p:attrName>ppt_x</p:attrName>
                                        </p:attrNameLst>
                                      </p:cBhvr>
                                      <p:tavLst>
                                        <p:tav tm="0">
                                          <p:val>
                                            <p:strVal val="#ppt_x"/>
                                          </p:val>
                                        </p:tav>
                                        <p:tav tm="100000">
                                          <p:val>
                                            <p:strVal val="#ppt_x"/>
                                          </p:val>
                                        </p:tav>
                                      </p:tavLst>
                                    </p:anim>
                                    <p:anim calcmode="lin" valueType="num">
                                      <p:cBhvr additive="base">
                                        <p:cTn id="4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6</a:t>
            </a:fld>
            <a:endParaRPr lang="en-US" dirty="0"/>
          </a:p>
        </p:txBody>
      </p:sp>
      <p:sp>
        <p:nvSpPr>
          <p:cNvPr id="3" name="Text Placeholder 2"/>
          <p:cNvSpPr>
            <a:spLocks noGrp="1"/>
          </p:cNvSpPr>
          <p:nvPr>
            <p:ph type="body" sz="quarter" idx="13"/>
          </p:nvPr>
        </p:nvSpPr>
        <p:spPr/>
        <p:txBody>
          <a:bodyPr/>
          <a:lstStyle/>
          <a:p>
            <a:endParaRPr lang="en-US"/>
          </a:p>
        </p:txBody>
      </p:sp>
      <p:sp>
        <p:nvSpPr>
          <p:cNvPr id="4" name="Title 3"/>
          <p:cNvSpPr>
            <a:spLocks noGrp="1"/>
          </p:cNvSpPr>
          <p:nvPr>
            <p:ph type="title"/>
          </p:nvPr>
        </p:nvSpPr>
        <p:spPr/>
        <p:txBody>
          <a:bodyPr>
            <a:normAutofit/>
          </a:bodyPr>
          <a:lstStyle/>
          <a:p>
            <a:r>
              <a:rPr lang="en-US" dirty="0" smtClean="0"/>
              <a:t>Three Different Groups Tracked Overtime</a:t>
            </a:r>
            <a:endParaRPr lang="en-US" dirty="0"/>
          </a:p>
        </p:txBody>
      </p:sp>
      <p:sp>
        <p:nvSpPr>
          <p:cNvPr id="10" name="TextBox 9"/>
          <p:cNvSpPr txBox="1"/>
          <p:nvPr/>
        </p:nvSpPr>
        <p:spPr>
          <a:xfrm>
            <a:off x="1045029" y="1308531"/>
            <a:ext cx="6908973" cy="400110"/>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dirty="0" smtClean="0"/>
              <a:t>Short-Term and Long-Term Recidivism Comparisons</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302481981"/>
              </p:ext>
            </p:extLst>
          </p:nvPr>
        </p:nvGraphicFramePr>
        <p:xfrm>
          <a:off x="1088572" y="1833748"/>
          <a:ext cx="6865433" cy="1627632"/>
        </p:xfrm>
        <a:graphic>
          <a:graphicData uri="http://schemas.openxmlformats.org/drawingml/2006/table">
            <a:tbl>
              <a:tblPr>
                <a:tableStyleId>{B301B821-A1FF-4177-AEE7-76D212191A09}</a:tableStyleId>
              </a:tblPr>
              <a:tblGrid>
                <a:gridCol w="1775666"/>
                <a:gridCol w="1696589"/>
                <a:gridCol w="1696589"/>
                <a:gridCol w="1696589"/>
              </a:tblGrid>
              <a:tr h="0">
                <a:tc>
                  <a:txBody>
                    <a:bodyPr/>
                    <a:lstStyle/>
                    <a:p>
                      <a:pPr marL="0" marR="0" algn="l">
                        <a:lnSpc>
                          <a:spcPct val="115000"/>
                        </a:lnSpc>
                        <a:spcBef>
                          <a:spcPts val="0"/>
                        </a:spcBef>
                        <a:spcAft>
                          <a:spcPts val="0"/>
                        </a:spcAft>
                      </a:pPr>
                      <a:endParaRPr lang="en-US" sz="1800" b="1" dirty="0">
                        <a:solidFill>
                          <a:schemeClr val="bg1"/>
                        </a:solidFill>
                        <a:effectLst/>
                        <a:latin typeface="+mn-lt"/>
                        <a:ea typeface="MS Mincho"/>
                        <a:cs typeface="Times New Roman"/>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666699"/>
                    </a:solidFill>
                  </a:tcPr>
                </a:tc>
                <a:tc>
                  <a:txBody>
                    <a:bodyPr/>
                    <a:lstStyle/>
                    <a:p>
                      <a:pPr marL="0" marR="0" algn="ctr">
                        <a:lnSpc>
                          <a:spcPct val="115000"/>
                        </a:lnSpc>
                        <a:spcBef>
                          <a:spcPts val="0"/>
                        </a:spcBef>
                        <a:spcAft>
                          <a:spcPts val="0"/>
                        </a:spcAft>
                      </a:pPr>
                      <a:r>
                        <a:rPr lang="en-US" sz="1800" b="1" dirty="0" smtClean="0">
                          <a:solidFill>
                            <a:schemeClr val="bg1"/>
                          </a:solidFill>
                          <a:effectLst/>
                          <a:latin typeface="+mn-lt"/>
                          <a:ea typeface="MS Mincho"/>
                          <a:cs typeface="Times New Roman"/>
                        </a:rPr>
                        <a:t>Year</a:t>
                      </a:r>
                      <a:r>
                        <a:rPr lang="en-US" sz="1800" b="1" baseline="0" dirty="0" smtClean="0">
                          <a:solidFill>
                            <a:schemeClr val="bg1"/>
                          </a:solidFill>
                          <a:effectLst/>
                          <a:latin typeface="+mn-lt"/>
                          <a:ea typeface="MS Mincho"/>
                          <a:cs typeface="Times New Roman"/>
                        </a:rPr>
                        <a:t> 1</a:t>
                      </a:r>
                      <a:endParaRPr lang="en-US" sz="1800" b="1" dirty="0">
                        <a:solidFill>
                          <a:schemeClr val="bg1"/>
                        </a:solidFill>
                        <a:effectLst/>
                        <a:latin typeface="+mn-lt"/>
                        <a:ea typeface="MS Mincho"/>
                        <a:cs typeface="Times New Roman"/>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666699"/>
                    </a:solidFill>
                  </a:tcPr>
                </a:tc>
                <a:tc>
                  <a:txBody>
                    <a:bodyPr/>
                    <a:lstStyle/>
                    <a:p>
                      <a:pPr marL="0" marR="0" algn="ctr">
                        <a:lnSpc>
                          <a:spcPct val="115000"/>
                        </a:lnSpc>
                        <a:spcBef>
                          <a:spcPts val="0"/>
                        </a:spcBef>
                        <a:spcAft>
                          <a:spcPts val="0"/>
                        </a:spcAft>
                      </a:pPr>
                      <a:r>
                        <a:rPr lang="en-US" sz="1800" b="1" dirty="0" smtClean="0">
                          <a:solidFill>
                            <a:schemeClr val="bg1"/>
                          </a:solidFill>
                          <a:effectLst/>
                          <a:latin typeface="+mn-lt"/>
                          <a:ea typeface="MS Mincho"/>
                          <a:cs typeface="Times New Roman"/>
                        </a:rPr>
                        <a:t>Year</a:t>
                      </a:r>
                      <a:r>
                        <a:rPr lang="en-US" sz="1800" b="1" baseline="0" dirty="0" smtClean="0">
                          <a:solidFill>
                            <a:schemeClr val="bg1"/>
                          </a:solidFill>
                          <a:effectLst/>
                          <a:latin typeface="+mn-lt"/>
                          <a:ea typeface="MS Mincho"/>
                          <a:cs typeface="Times New Roman"/>
                        </a:rPr>
                        <a:t> 2</a:t>
                      </a:r>
                      <a:endParaRPr lang="en-US" sz="1800" b="1" dirty="0">
                        <a:solidFill>
                          <a:schemeClr val="bg1"/>
                        </a:solidFill>
                        <a:effectLst/>
                        <a:latin typeface="+mn-lt"/>
                        <a:ea typeface="MS Mincho"/>
                        <a:cs typeface="Times New Roman"/>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666699"/>
                    </a:solidFill>
                  </a:tcPr>
                </a:tc>
                <a:tc>
                  <a:txBody>
                    <a:bodyPr/>
                    <a:lstStyle/>
                    <a:p>
                      <a:pPr marL="0" marR="0" algn="ctr">
                        <a:lnSpc>
                          <a:spcPct val="115000"/>
                        </a:lnSpc>
                        <a:spcBef>
                          <a:spcPts val="0"/>
                        </a:spcBef>
                        <a:spcAft>
                          <a:spcPts val="0"/>
                        </a:spcAft>
                      </a:pPr>
                      <a:r>
                        <a:rPr lang="en-US" sz="1800" b="1" dirty="0" smtClean="0">
                          <a:solidFill>
                            <a:schemeClr val="bg1"/>
                          </a:solidFill>
                          <a:effectLst/>
                          <a:latin typeface="+mn-lt"/>
                          <a:ea typeface="MS Mincho"/>
                          <a:cs typeface="Times New Roman"/>
                        </a:rPr>
                        <a:t>Year</a:t>
                      </a:r>
                      <a:r>
                        <a:rPr lang="en-US" sz="1800" b="1" baseline="0" dirty="0" smtClean="0">
                          <a:solidFill>
                            <a:schemeClr val="bg1"/>
                          </a:solidFill>
                          <a:effectLst/>
                          <a:latin typeface="+mn-lt"/>
                          <a:ea typeface="MS Mincho"/>
                          <a:cs typeface="Times New Roman"/>
                        </a:rPr>
                        <a:t> 3</a:t>
                      </a:r>
                      <a:endParaRPr lang="en-US" sz="1800" b="1" dirty="0">
                        <a:solidFill>
                          <a:schemeClr val="bg1"/>
                        </a:solidFill>
                        <a:effectLst/>
                        <a:latin typeface="+mn-lt"/>
                        <a:ea typeface="MS Mincho"/>
                        <a:cs typeface="Times New Roman"/>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666699"/>
                    </a:solidFill>
                  </a:tcPr>
                </a:tc>
              </a:tr>
              <a:tr h="0">
                <a:tc>
                  <a:txBody>
                    <a:bodyPr/>
                    <a:lstStyle/>
                    <a:p>
                      <a:pPr marL="0" marR="0" algn="l">
                        <a:lnSpc>
                          <a:spcPct val="115000"/>
                        </a:lnSpc>
                        <a:spcBef>
                          <a:spcPts val="0"/>
                        </a:spcBef>
                        <a:spcAft>
                          <a:spcPts val="0"/>
                        </a:spcAft>
                      </a:pPr>
                      <a:r>
                        <a:rPr lang="en-US" sz="1800" b="1" kern="1200" dirty="0">
                          <a:effectLst/>
                          <a:latin typeface="+mn-lt"/>
                        </a:rPr>
                        <a:t>2011 Cohort</a:t>
                      </a:r>
                      <a:endParaRPr lang="en-US" sz="1800" b="1" dirty="0">
                        <a:effectLst/>
                        <a:latin typeface="+mn-lt"/>
                        <a:ea typeface="MS Mincho"/>
                        <a:cs typeface="Times New Roman"/>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0" dirty="0">
                          <a:effectLst/>
                          <a:latin typeface="+mn-lt"/>
                        </a:rPr>
                        <a:t>One Year</a:t>
                      </a:r>
                      <a:endParaRPr lang="en-US" sz="1800" b="0" dirty="0">
                        <a:effectLst/>
                        <a:latin typeface="+mn-lt"/>
                        <a:ea typeface="MS Mincho"/>
                        <a:cs typeface="Times New Roman"/>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1">
                        <a:lumMod val="20000"/>
                        <a:lumOff val="80000"/>
                      </a:schemeClr>
                    </a:solidFill>
                  </a:tcPr>
                </a:tc>
                <a:tc>
                  <a:txBody>
                    <a:bodyPr/>
                    <a:lstStyle/>
                    <a:p>
                      <a:pPr marL="0" marR="0" algn="ctr">
                        <a:lnSpc>
                          <a:spcPct val="115000"/>
                        </a:lnSpc>
                        <a:spcBef>
                          <a:spcPts val="0"/>
                        </a:spcBef>
                        <a:spcAft>
                          <a:spcPts val="0"/>
                        </a:spcAft>
                      </a:pPr>
                      <a:r>
                        <a:rPr lang="en-US" sz="1800" b="0" dirty="0">
                          <a:effectLst/>
                          <a:latin typeface="+mn-lt"/>
                        </a:rPr>
                        <a:t>Two Year</a:t>
                      </a:r>
                      <a:endParaRPr lang="en-US" sz="1800" b="0" dirty="0">
                        <a:effectLst/>
                        <a:latin typeface="+mn-lt"/>
                        <a:ea typeface="MS Mincho"/>
                        <a:cs typeface="Times New Roman"/>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1">
                        <a:lumMod val="40000"/>
                        <a:lumOff val="60000"/>
                      </a:schemeClr>
                    </a:solidFill>
                  </a:tcPr>
                </a:tc>
                <a:tc>
                  <a:txBody>
                    <a:bodyPr/>
                    <a:lstStyle/>
                    <a:p>
                      <a:pPr marL="0" marR="0" algn="ctr">
                        <a:lnSpc>
                          <a:spcPct val="115000"/>
                        </a:lnSpc>
                        <a:spcBef>
                          <a:spcPts val="0"/>
                        </a:spcBef>
                        <a:spcAft>
                          <a:spcPts val="0"/>
                        </a:spcAft>
                      </a:pPr>
                      <a:r>
                        <a:rPr lang="en-US" sz="1800" b="0" dirty="0">
                          <a:effectLst/>
                          <a:latin typeface="+mn-lt"/>
                        </a:rPr>
                        <a:t>Three Year</a:t>
                      </a:r>
                      <a:endParaRPr lang="en-US" sz="1800" b="0" dirty="0">
                        <a:effectLst/>
                        <a:latin typeface="+mn-lt"/>
                        <a:ea typeface="MS Mincho"/>
                        <a:cs typeface="Times New Roman"/>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tx2">
                        <a:lumMod val="60000"/>
                        <a:lumOff val="40000"/>
                      </a:schemeClr>
                    </a:solidFill>
                  </a:tcPr>
                </a:tc>
              </a:tr>
              <a:tr h="0">
                <a:tc>
                  <a:txBody>
                    <a:bodyPr/>
                    <a:lstStyle/>
                    <a:p>
                      <a:pPr marL="0" marR="0" algn="l">
                        <a:lnSpc>
                          <a:spcPct val="115000"/>
                        </a:lnSpc>
                        <a:spcBef>
                          <a:spcPts val="0"/>
                        </a:spcBef>
                        <a:spcAft>
                          <a:spcPts val="0"/>
                        </a:spcAft>
                      </a:pPr>
                      <a:r>
                        <a:rPr lang="en-US" sz="1800" b="1" kern="1200" dirty="0">
                          <a:effectLst/>
                          <a:latin typeface="+mn-lt"/>
                        </a:rPr>
                        <a:t>2012 Cohort</a:t>
                      </a:r>
                      <a:endParaRPr lang="en-US" sz="1800" b="1" dirty="0">
                        <a:effectLst/>
                        <a:latin typeface="+mn-lt"/>
                        <a:ea typeface="MS Mincho"/>
                        <a:cs typeface="Times New Roman"/>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0" dirty="0">
                          <a:effectLst/>
                          <a:latin typeface="+mn-lt"/>
                        </a:rPr>
                        <a:t> </a:t>
                      </a:r>
                      <a:endParaRPr lang="en-US" sz="1800" b="0" dirty="0">
                        <a:effectLst/>
                        <a:latin typeface="+mn-lt"/>
                        <a:ea typeface="MS Mincho"/>
                        <a:cs typeface="Times New Roman"/>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0" dirty="0">
                          <a:effectLst/>
                          <a:latin typeface="+mn-lt"/>
                        </a:rPr>
                        <a:t>One Year</a:t>
                      </a:r>
                      <a:endParaRPr lang="en-US" sz="1800" b="0" dirty="0">
                        <a:effectLst/>
                        <a:latin typeface="+mn-lt"/>
                        <a:ea typeface="MS Mincho"/>
                        <a:cs typeface="Times New Roman"/>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1">
                        <a:lumMod val="20000"/>
                        <a:lumOff val="80000"/>
                      </a:schemeClr>
                    </a:solidFill>
                  </a:tcPr>
                </a:tc>
                <a:tc>
                  <a:txBody>
                    <a:bodyPr/>
                    <a:lstStyle/>
                    <a:p>
                      <a:pPr marL="0" marR="0" algn="ctr">
                        <a:lnSpc>
                          <a:spcPct val="115000"/>
                        </a:lnSpc>
                        <a:spcBef>
                          <a:spcPts val="0"/>
                        </a:spcBef>
                        <a:spcAft>
                          <a:spcPts val="0"/>
                        </a:spcAft>
                      </a:pPr>
                      <a:r>
                        <a:rPr lang="en-US" sz="1800" b="0" dirty="0">
                          <a:effectLst/>
                          <a:latin typeface="+mn-lt"/>
                        </a:rPr>
                        <a:t>Two Year</a:t>
                      </a:r>
                      <a:endParaRPr lang="en-US" sz="1800" b="0" dirty="0">
                        <a:effectLst/>
                        <a:latin typeface="+mn-lt"/>
                        <a:ea typeface="MS Mincho"/>
                        <a:cs typeface="Times New Roman"/>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1">
                        <a:lumMod val="40000"/>
                        <a:lumOff val="60000"/>
                      </a:schemeClr>
                    </a:solidFill>
                  </a:tcPr>
                </a:tc>
              </a:tr>
              <a:tr h="0">
                <a:tc>
                  <a:txBody>
                    <a:bodyPr/>
                    <a:lstStyle/>
                    <a:p>
                      <a:pPr marL="0" marR="0" algn="l">
                        <a:lnSpc>
                          <a:spcPct val="115000"/>
                        </a:lnSpc>
                        <a:spcBef>
                          <a:spcPts val="0"/>
                        </a:spcBef>
                        <a:spcAft>
                          <a:spcPts val="0"/>
                        </a:spcAft>
                      </a:pPr>
                      <a:r>
                        <a:rPr lang="en-US" sz="1800" b="1" kern="1200" dirty="0">
                          <a:effectLst/>
                          <a:latin typeface="+mn-lt"/>
                        </a:rPr>
                        <a:t>2013 Cohort</a:t>
                      </a:r>
                      <a:endParaRPr lang="en-US" sz="1800" b="1" dirty="0">
                        <a:effectLst/>
                        <a:latin typeface="+mn-lt"/>
                        <a:ea typeface="MS Mincho"/>
                        <a:cs typeface="Times New Roman"/>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0">
                          <a:effectLst/>
                          <a:latin typeface="+mn-lt"/>
                        </a:rPr>
                        <a:t> </a:t>
                      </a:r>
                      <a:endParaRPr lang="en-US" sz="1800" b="0">
                        <a:effectLst/>
                        <a:latin typeface="+mn-lt"/>
                        <a:ea typeface="MS Mincho"/>
                        <a:cs typeface="Times New Roman"/>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0" dirty="0">
                          <a:effectLst/>
                          <a:latin typeface="+mn-lt"/>
                        </a:rPr>
                        <a:t> </a:t>
                      </a:r>
                      <a:endParaRPr lang="en-US" sz="1800" b="0" dirty="0">
                        <a:effectLst/>
                        <a:latin typeface="+mn-lt"/>
                        <a:ea typeface="MS Mincho"/>
                        <a:cs typeface="Times New Roman"/>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0" dirty="0">
                          <a:effectLst/>
                          <a:latin typeface="+mn-lt"/>
                        </a:rPr>
                        <a:t>One Year</a:t>
                      </a:r>
                      <a:endParaRPr lang="en-US" sz="1800" b="0" dirty="0">
                        <a:effectLst/>
                        <a:latin typeface="+mn-lt"/>
                        <a:ea typeface="MS Mincho"/>
                        <a:cs typeface="Times New Roman"/>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1">
                        <a:lumMod val="20000"/>
                        <a:lumOff val="80000"/>
                      </a:schemeClr>
                    </a:solidFill>
                  </a:tcPr>
                </a:tc>
              </a:tr>
            </a:tbl>
          </a:graphicData>
        </a:graphic>
      </p:graphicFrame>
    </p:spTree>
    <p:extLst>
      <p:ext uri="{BB962C8B-B14F-4D97-AF65-F5344CB8AC3E}">
        <p14:creationId xmlns:p14="http://schemas.microsoft.com/office/powerpoint/2010/main" val="2904853467"/>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7</a:t>
            </a:fld>
            <a:endParaRPr lang="en-US" dirty="0"/>
          </a:p>
        </p:txBody>
      </p:sp>
      <p:sp>
        <p:nvSpPr>
          <p:cNvPr id="3" name="Text Placeholder 2"/>
          <p:cNvSpPr>
            <a:spLocks noGrp="1"/>
          </p:cNvSpPr>
          <p:nvPr>
            <p:ph type="body" sz="quarter" idx="13"/>
          </p:nvPr>
        </p:nvSpPr>
        <p:spPr/>
        <p:txBody>
          <a:bodyPr/>
          <a:lstStyle/>
          <a:p>
            <a:endParaRPr lang="en-US"/>
          </a:p>
        </p:txBody>
      </p:sp>
      <p:sp>
        <p:nvSpPr>
          <p:cNvPr id="4" name="Title 3"/>
          <p:cNvSpPr>
            <a:spLocks noGrp="1"/>
          </p:cNvSpPr>
          <p:nvPr>
            <p:ph type="title"/>
          </p:nvPr>
        </p:nvSpPr>
        <p:spPr/>
        <p:txBody>
          <a:bodyPr>
            <a:normAutofit/>
          </a:bodyPr>
          <a:lstStyle/>
          <a:p>
            <a:r>
              <a:rPr lang="en-US" dirty="0" smtClean="0"/>
              <a:t>Population Risk Profile Developed for Each County  </a:t>
            </a:r>
            <a:endParaRPr lang="en-US" dirty="0"/>
          </a:p>
        </p:txBody>
      </p:sp>
      <p:sp>
        <p:nvSpPr>
          <p:cNvPr id="5" name="Rectangle 4"/>
          <p:cNvSpPr/>
          <p:nvPr/>
        </p:nvSpPr>
        <p:spPr>
          <a:xfrm>
            <a:off x="5083417" y="1715676"/>
            <a:ext cx="3358287" cy="849758"/>
          </a:xfrm>
          <a:prstGeom prst="rect">
            <a:avLst/>
          </a:prstGeom>
          <a:solidFill>
            <a:srgbClr val="D0D8E8"/>
          </a:solidFill>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dirty="0" smtClean="0"/>
              <a:t>Standardize computation of risk across counties without depending on risk assessment information </a:t>
            </a:r>
            <a:endParaRPr lang="en-US" sz="1400" dirty="0" smtClean="0">
              <a:solidFill>
                <a:schemeClr val="dk1"/>
              </a:solidFill>
            </a:endParaRPr>
          </a:p>
        </p:txBody>
      </p:sp>
      <p:sp>
        <p:nvSpPr>
          <p:cNvPr id="6" name="Rectangle 5"/>
          <p:cNvSpPr/>
          <p:nvPr/>
        </p:nvSpPr>
        <p:spPr>
          <a:xfrm>
            <a:off x="5083417" y="1165662"/>
            <a:ext cx="3349363" cy="4531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bg1"/>
                </a:solidFill>
              </a:rPr>
              <a:t>Standardize Measure </a:t>
            </a:r>
            <a:endParaRPr lang="en-US" sz="1600" b="1" dirty="0">
              <a:solidFill>
                <a:schemeClr val="bg1"/>
              </a:solidFill>
            </a:endParaRPr>
          </a:p>
        </p:txBody>
      </p:sp>
      <p:sp>
        <p:nvSpPr>
          <p:cNvPr id="7" name="Rectangle 6"/>
          <p:cNvSpPr/>
          <p:nvPr/>
        </p:nvSpPr>
        <p:spPr>
          <a:xfrm>
            <a:off x="630194" y="1715676"/>
            <a:ext cx="3679495" cy="849758"/>
          </a:xfrm>
          <a:prstGeom prst="rect">
            <a:avLst/>
          </a:prstGeom>
          <a:solidFill>
            <a:srgbClr val="D0D8E8"/>
          </a:solidFill>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dirty="0" smtClean="0">
                <a:solidFill>
                  <a:schemeClr val="dk1"/>
                </a:solidFill>
              </a:rPr>
              <a:t>Build a proxy risk score using static factors (age, gender, criminal history, etc.) from the county jail and criminal history files</a:t>
            </a:r>
          </a:p>
        </p:txBody>
      </p:sp>
      <p:sp>
        <p:nvSpPr>
          <p:cNvPr id="8" name="Rectangle 7"/>
          <p:cNvSpPr/>
          <p:nvPr/>
        </p:nvSpPr>
        <p:spPr>
          <a:xfrm>
            <a:off x="630194" y="1165662"/>
            <a:ext cx="3688973" cy="4531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bg1"/>
                </a:solidFill>
              </a:rPr>
              <a:t>Research Based Risk Profile</a:t>
            </a:r>
            <a:endParaRPr lang="en-US" sz="1600" b="1" dirty="0">
              <a:solidFill>
                <a:schemeClr val="bg1"/>
              </a:solidFill>
            </a:endParaRPr>
          </a:p>
        </p:txBody>
      </p:sp>
      <p:graphicFrame>
        <p:nvGraphicFramePr>
          <p:cNvPr id="10" name="Content Placeholder 5"/>
          <p:cNvGraphicFramePr>
            <a:graphicFrameLocks/>
          </p:cNvGraphicFramePr>
          <p:nvPr>
            <p:extLst>
              <p:ext uri="{D42A27DB-BD31-4B8C-83A1-F6EECF244321}">
                <p14:modId xmlns:p14="http://schemas.microsoft.com/office/powerpoint/2010/main" val="3726942261"/>
              </p:ext>
            </p:extLst>
          </p:nvPr>
        </p:nvGraphicFramePr>
        <p:xfrm>
          <a:off x="1895475" y="3255706"/>
          <a:ext cx="4953000" cy="2919362"/>
        </p:xfrm>
        <a:graphic>
          <a:graphicData uri="http://schemas.openxmlformats.org/drawingml/2006/chart">
            <c:chart xmlns:c="http://schemas.openxmlformats.org/drawingml/2006/chart" xmlns:r="http://schemas.openxmlformats.org/officeDocument/2006/relationships" r:id="rId2"/>
          </a:graphicData>
        </a:graphic>
      </p:graphicFrame>
      <p:sp>
        <p:nvSpPr>
          <p:cNvPr id="11" name="Rectangle 10"/>
          <p:cNvSpPr/>
          <p:nvPr/>
        </p:nvSpPr>
        <p:spPr>
          <a:xfrm>
            <a:off x="1864831" y="2870187"/>
            <a:ext cx="4972050" cy="265130"/>
          </a:xfrm>
          <a:prstGeom prst="rect">
            <a:avLst/>
          </a:prstGeom>
          <a:solidFill>
            <a:srgbClr val="D0D8E8"/>
          </a:solidFill>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i="1" dirty="0"/>
              <a:t>Percent New Offense within 3 Years by Risk Score</a:t>
            </a:r>
          </a:p>
        </p:txBody>
      </p:sp>
      <p:sp>
        <p:nvSpPr>
          <p:cNvPr id="12" name="TextBox 11"/>
          <p:cNvSpPr txBox="1"/>
          <p:nvPr/>
        </p:nvSpPr>
        <p:spPr>
          <a:xfrm rot="19205177">
            <a:off x="3070459" y="3640717"/>
            <a:ext cx="2134163" cy="369332"/>
          </a:xfrm>
          <a:prstGeom prst="rect">
            <a:avLst/>
          </a:prstGeom>
          <a:noFill/>
        </p:spPr>
        <p:txBody>
          <a:bodyPr wrap="square" rtlCol="0">
            <a:spAutoFit/>
          </a:bodyPr>
          <a:lstStyle/>
          <a:p>
            <a:r>
              <a:rPr lang="en-US" dirty="0" smtClean="0">
                <a:solidFill>
                  <a:srgbClr val="FF0000"/>
                </a:solidFill>
              </a:rPr>
              <a:t>Sample</a:t>
            </a:r>
            <a:endParaRPr lang="en-US" dirty="0">
              <a:solidFill>
                <a:srgbClr val="FF0000"/>
              </a:solidFill>
            </a:endParaRPr>
          </a:p>
        </p:txBody>
      </p:sp>
    </p:spTree>
    <p:extLst>
      <p:ext uri="{BB962C8B-B14F-4D97-AF65-F5344CB8AC3E}">
        <p14:creationId xmlns:p14="http://schemas.microsoft.com/office/powerpoint/2010/main" val="613781244"/>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8</a:t>
            </a:fld>
            <a:endParaRPr lang="en-US" dirty="0"/>
          </a:p>
        </p:txBody>
      </p:sp>
      <p:sp>
        <p:nvSpPr>
          <p:cNvPr id="3" name="Text Placeholder 2"/>
          <p:cNvSpPr>
            <a:spLocks noGrp="1"/>
          </p:cNvSpPr>
          <p:nvPr>
            <p:ph type="body" sz="quarter" idx="13"/>
          </p:nvPr>
        </p:nvSpPr>
        <p:spPr/>
        <p:txBody>
          <a:bodyPr/>
          <a:lstStyle/>
          <a:p>
            <a:endParaRPr lang="en-US"/>
          </a:p>
        </p:txBody>
      </p:sp>
      <p:sp>
        <p:nvSpPr>
          <p:cNvPr id="4" name="Title 3"/>
          <p:cNvSpPr>
            <a:spLocks noGrp="1"/>
          </p:cNvSpPr>
          <p:nvPr>
            <p:ph type="title"/>
          </p:nvPr>
        </p:nvSpPr>
        <p:spPr>
          <a:xfrm>
            <a:off x="0" y="9477"/>
            <a:ext cx="9144000" cy="926795"/>
          </a:xfrm>
        </p:spPr>
        <p:txBody>
          <a:bodyPr/>
          <a:lstStyle/>
          <a:p>
            <a:r>
              <a:rPr lang="en-US" dirty="0" smtClean="0"/>
              <a:t>Actual Example from Tarrant County Analysis</a:t>
            </a:r>
            <a:endParaRPr lang="en-US" dirty="0"/>
          </a:p>
        </p:txBody>
      </p:sp>
      <p:graphicFrame>
        <p:nvGraphicFramePr>
          <p:cNvPr id="5" name="Chart 4"/>
          <p:cNvGraphicFramePr/>
          <p:nvPr>
            <p:extLst>
              <p:ext uri="{D42A27DB-BD31-4B8C-83A1-F6EECF244321}">
                <p14:modId xmlns:p14="http://schemas.microsoft.com/office/powerpoint/2010/main" val="2905560941"/>
              </p:ext>
            </p:extLst>
          </p:nvPr>
        </p:nvGraphicFramePr>
        <p:xfrm>
          <a:off x="1857160" y="2210255"/>
          <a:ext cx="5507204" cy="3555740"/>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2399396" y="1366033"/>
            <a:ext cx="4572000" cy="646331"/>
          </a:xfrm>
          <a:prstGeom prst="rect">
            <a:avLst/>
          </a:prstGeom>
        </p:spPr>
        <p:txBody>
          <a:bodyPr>
            <a:spAutoFit/>
          </a:bodyPr>
          <a:lstStyle/>
          <a:p>
            <a:pPr algn="ctr"/>
            <a:r>
              <a:rPr lang="en-US" b="1" dirty="0" smtClean="0"/>
              <a:t>One-Year Re-arrest Recidivism </a:t>
            </a:r>
            <a:r>
              <a:rPr lang="en-US" b="1" dirty="0"/>
              <a:t>Rate by </a:t>
            </a:r>
            <a:r>
              <a:rPr lang="en-US" b="1" dirty="0" smtClean="0"/>
              <a:t>Risk Level for Local Populations </a:t>
            </a:r>
            <a:r>
              <a:rPr lang="en-US" b="1" dirty="0"/>
              <a:t>in Tarrant County</a:t>
            </a:r>
          </a:p>
        </p:txBody>
      </p:sp>
    </p:spTree>
    <p:extLst>
      <p:ext uri="{BB962C8B-B14F-4D97-AF65-F5344CB8AC3E}">
        <p14:creationId xmlns:p14="http://schemas.microsoft.com/office/powerpoint/2010/main" val="3236990300"/>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9</a:t>
            </a:fld>
            <a:endParaRPr lang="en-US" dirty="0"/>
          </a:p>
        </p:txBody>
      </p:sp>
      <p:sp>
        <p:nvSpPr>
          <p:cNvPr id="3" name="Text Placeholder 2"/>
          <p:cNvSpPr>
            <a:spLocks noGrp="1"/>
          </p:cNvSpPr>
          <p:nvPr>
            <p:ph type="body" sz="quarter" idx="13"/>
          </p:nvPr>
        </p:nvSpPr>
        <p:spPr/>
        <p:txBody>
          <a:bodyPr/>
          <a:lstStyle/>
          <a:p>
            <a:endParaRPr lang="en-US"/>
          </a:p>
        </p:txBody>
      </p:sp>
      <p:sp>
        <p:nvSpPr>
          <p:cNvPr id="4" name="Title 3"/>
          <p:cNvSpPr>
            <a:spLocks noGrp="1"/>
          </p:cNvSpPr>
          <p:nvPr>
            <p:ph type="title"/>
          </p:nvPr>
        </p:nvSpPr>
        <p:spPr/>
        <p:txBody>
          <a:bodyPr/>
          <a:lstStyle/>
          <a:p>
            <a:r>
              <a:rPr lang="en-US" dirty="0" smtClean="0"/>
              <a:t>Comprehensive Reports to the Counties </a:t>
            </a:r>
            <a:endParaRPr lang="en-US" dirty="0"/>
          </a:p>
        </p:txBody>
      </p:sp>
      <p:pic>
        <p:nvPicPr>
          <p:cNvPr id="5" name="Picture 4"/>
          <p:cNvPicPr>
            <a:picLocks noChangeAspect="1"/>
          </p:cNvPicPr>
          <p:nvPr/>
        </p:nvPicPr>
        <p:blipFill>
          <a:blip r:embed="rId2"/>
          <a:stretch>
            <a:fillRect/>
          </a:stretch>
        </p:blipFill>
        <p:spPr>
          <a:xfrm>
            <a:off x="258411" y="1148899"/>
            <a:ext cx="2474903" cy="2680668"/>
          </a:xfrm>
          <a:prstGeom prst="rect">
            <a:avLst/>
          </a:prstGeom>
          <a:noFill/>
          <a:ln>
            <a:solidFill>
              <a:schemeClr val="tx2">
                <a:lumMod val="60000"/>
                <a:lumOff val="40000"/>
              </a:schemeClr>
            </a:solidFill>
          </a:ln>
        </p:spPr>
      </p:pic>
      <p:pic>
        <p:nvPicPr>
          <p:cNvPr id="10" name="Picture 9"/>
          <p:cNvPicPr>
            <a:picLocks noChangeAspect="1"/>
          </p:cNvPicPr>
          <p:nvPr/>
        </p:nvPicPr>
        <p:blipFill>
          <a:blip r:embed="rId3"/>
          <a:stretch>
            <a:fillRect/>
          </a:stretch>
        </p:blipFill>
        <p:spPr>
          <a:xfrm>
            <a:off x="554478" y="3730791"/>
            <a:ext cx="2074747" cy="2498502"/>
          </a:xfrm>
          <a:prstGeom prst="rect">
            <a:avLst/>
          </a:prstGeom>
          <a:ln>
            <a:solidFill>
              <a:srgbClr val="7097D3"/>
            </a:solidFill>
          </a:ln>
        </p:spPr>
      </p:pic>
      <p:pic>
        <p:nvPicPr>
          <p:cNvPr id="11" name="Picture 10"/>
          <p:cNvPicPr>
            <a:picLocks noChangeAspect="1"/>
          </p:cNvPicPr>
          <p:nvPr/>
        </p:nvPicPr>
        <p:blipFill>
          <a:blip r:embed="rId4"/>
          <a:stretch>
            <a:fillRect/>
          </a:stretch>
        </p:blipFill>
        <p:spPr>
          <a:xfrm>
            <a:off x="2832865" y="1159605"/>
            <a:ext cx="2351302" cy="2590593"/>
          </a:xfrm>
          <a:prstGeom prst="rect">
            <a:avLst/>
          </a:prstGeom>
          <a:ln>
            <a:solidFill>
              <a:srgbClr val="7097D3"/>
            </a:solidFill>
          </a:ln>
        </p:spPr>
      </p:pic>
      <p:pic>
        <p:nvPicPr>
          <p:cNvPr id="12" name="Picture 11"/>
          <p:cNvPicPr>
            <a:picLocks noChangeAspect="1"/>
          </p:cNvPicPr>
          <p:nvPr/>
        </p:nvPicPr>
        <p:blipFill>
          <a:blip r:embed="rId5"/>
          <a:stretch>
            <a:fillRect/>
          </a:stretch>
        </p:blipFill>
        <p:spPr>
          <a:xfrm>
            <a:off x="2945585" y="3191488"/>
            <a:ext cx="2666451" cy="3019156"/>
          </a:xfrm>
          <a:prstGeom prst="rect">
            <a:avLst/>
          </a:prstGeom>
          <a:ln>
            <a:solidFill>
              <a:srgbClr val="7097D3"/>
            </a:solidFill>
          </a:ln>
        </p:spPr>
      </p:pic>
      <p:pic>
        <p:nvPicPr>
          <p:cNvPr id="13" name="Picture 12"/>
          <p:cNvPicPr>
            <a:picLocks noChangeAspect="1"/>
          </p:cNvPicPr>
          <p:nvPr/>
        </p:nvPicPr>
        <p:blipFill>
          <a:blip r:embed="rId6"/>
          <a:stretch>
            <a:fillRect/>
          </a:stretch>
        </p:blipFill>
        <p:spPr>
          <a:xfrm>
            <a:off x="5680363" y="1187784"/>
            <a:ext cx="2792687" cy="3039828"/>
          </a:xfrm>
          <a:prstGeom prst="rect">
            <a:avLst/>
          </a:prstGeom>
          <a:ln>
            <a:solidFill>
              <a:srgbClr val="7097D3"/>
            </a:solidFill>
          </a:ln>
        </p:spPr>
      </p:pic>
      <p:pic>
        <p:nvPicPr>
          <p:cNvPr id="14" name="Picture 13"/>
          <p:cNvPicPr>
            <a:picLocks noChangeAspect="1"/>
          </p:cNvPicPr>
          <p:nvPr/>
        </p:nvPicPr>
        <p:blipFill>
          <a:blip r:embed="rId7"/>
          <a:stretch>
            <a:fillRect/>
          </a:stretch>
        </p:blipFill>
        <p:spPr>
          <a:xfrm>
            <a:off x="5772410" y="4405087"/>
            <a:ext cx="3041139" cy="1726189"/>
          </a:xfrm>
          <a:prstGeom prst="rect">
            <a:avLst/>
          </a:prstGeom>
          <a:ln>
            <a:solidFill>
              <a:srgbClr val="7097D3"/>
            </a:solidFill>
          </a:ln>
        </p:spPr>
      </p:pic>
    </p:spTree>
    <p:extLst>
      <p:ext uri="{BB962C8B-B14F-4D97-AF65-F5344CB8AC3E}">
        <p14:creationId xmlns:p14="http://schemas.microsoft.com/office/powerpoint/2010/main" val="3936438094"/>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10</a:t>
            </a:fld>
            <a:endParaRPr lang="en-US" dirty="0"/>
          </a:p>
        </p:txBody>
      </p:sp>
      <p:sp>
        <p:nvSpPr>
          <p:cNvPr id="4" name="Title 3"/>
          <p:cNvSpPr>
            <a:spLocks noGrp="1"/>
          </p:cNvSpPr>
          <p:nvPr>
            <p:ph type="title"/>
          </p:nvPr>
        </p:nvSpPr>
        <p:spPr/>
        <p:txBody>
          <a:bodyPr>
            <a:normAutofit/>
          </a:bodyPr>
          <a:lstStyle/>
          <a:p>
            <a:r>
              <a:rPr lang="en-US" dirty="0" smtClean="0"/>
              <a:t>Status of County Projects</a:t>
            </a:r>
            <a:endParaRPr lang="en-US" dirty="0"/>
          </a:p>
        </p:txBody>
      </p:sp>
      <p:graphicFrame>
        <p:nvGraphicFramePr>
          <p:cNvPr id="14" name="Table 13"/>
          <p:cNvGraphicFramePr>
            <a:graphicFrameLocks noGrp="1"/>
          </p:cNvGraphicFramePr>
          <p:nvPr>
            <p:extLst>
              <p:ext uri="{D42A27DB-BD31-4B8C-83A1-F6EECF244321}">
                <p14:modId xmlns:p14="http://schemas.microsoft.com/office/powerpoint/2010/main" val="1124522550"/>
              </p:ext>
            </p:extLst>
          </p:nvPr>
        </p:nvGraphicFramePr>
        <p:xfrm>
          <a:off x="704433" y="1503366"/>
          <a:ext cx="7669401" cy="2665476"/>
        </p:xfrm>
        <a:graphic>
          <a:graphicData uri="http://schemas.openxmlformats.org/drawingml/2006/table">
            <a:tbl>
              <a:tblPr lastRow="1">
                <a:tableStyleId>{B301B821-A1FF-4177-AEE7-76D212191A09}</a:tableStyleId>
              </a:tblPr>
              <a:tblGrid>
                <a:gridCol w="2556467"/>
                <a:gridCol w="2556467"/>
                <a:gridCol w="2556467"/>
              </a:tblGrid>
              <a:tr h="0">
                <a:tc>
                  <a:txBody>
                    <a:bodyPr/>
                    <a:lstStyle/>
                    <a:p>
                      <a:pPr marL="0" marR="0" algn="ctr">
                        <a:lnSpc>
                          <a:spcPct val="115000"/>
                        </a:lnSpc>
                        <a:spcBef>
                          <a:spcPts val="0"/>
                        </a:spcBef>
                        <a:spcAft>
                          <a:spcPts val="0"/>
                        </a:spcAft>
                      </a:pPr>
                      <a:r>
                        <a:rPr lang="en-US" sz="1800" b="1" dirty="0" smtClean="0">
                          <a:solidFill>
                            <a:schemeClr val="bg1"/>
                          </a:solidFill>
                          <a:effectLst/>
                          <a:latin typeface="+mn-lt"/>
                          <a:ea typeface="MS Mincho"/>
                          <a:cs typeface="Times New Roman"/>
                        </a:rPr>
                        <a:t>Contract 1</a:t>
                      </a:r>
                      <a:endParaRPr lang="en-US" sz="1800" b="1" dirty="0">
                        <a:solidFill>
                          <a:schemeClr val="bg1"/>
                        </a:solidFill>
                        <a:effectLst/>
                        <a:latin typeface="+mn-lt"/>
                        <a:ea typeface="MS Mincho"/>
                        <a:cs typeface="Times New Roman"/>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666699"/>
                    </a:solidFill>
                  </a:tcPr>
                </a:tc>
                <a:tc>
                  <a:txBody>
                    <a:bodyPr/>
                    <a:lstStyle/>
                    <a:p>
                      <a:pPr marL="0" marR="0" algn="ctr">
                        <a:lnSpc>
                          <a:spcPct val="115000"/>
                        </a:lnSpc>
                        <a:spcBef>
                          <a:spcPts val="0"/>
                        </a:spcBef>
                        <a:spcAft>
                          <a:spcPts val="0"/>
                        </a:spcAft>
                      </a:pPr>
                      <a:r>
                        <a:rPr lang="en-US" sz="1800" b="1" dirty="0" smtClean="0">
                          <a:solidFill>
                            <a:schemeClr val="bg1"/>
                          </a:solidFill>
                          <a:effectLst/>
                          <a:latin typeface="+mn-lt"/>
                          <a:ea typeface="MS Mincho"/>
                          <a:cs typeface="Times New Roman"/>
                        </a:rPr>
                        <a:t>Contract</a:t>
                      </a:r>
                      <a:r>
                        <a:rPr lang="en-US" sz="1800" b="1" baseline="0" dirty="0" smtClean="0">
                          <a:solidFill>
                            <a:schemeClr val="bg1"/>
                          </a:solidFill>
                          <a:effectLst/>
                          <a:latin typeface="+mn-lt"/>
                          <a:ea typeface="MS Mincho"/>
                          <a:cs typeface="Times New Roman"/>
                        </a:rPr>
                        <a:t> 2</a:t>
                      </a:r>
                      <a:endParaRPr lang="en-US" sz="1800" b="1" dirty="0">
                        <a:solidFill>
                          <a:schemeClr val="bg1"/>
                        </a:solidFill>
                        <a:effectLst/>
                        <a:latin typeface="+mn-lt"/>
                        <a:ea typeface="MS Mincho"/>
                        <a:cs typeface="Times New Roman"/>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666699"/>
                    </a:solidFill>
                  </a:tcPr>
                </a:tc>
                <a:tc>
                  <a:txBody>
                    <a:bodyPr/>
                    <a:lstStyle/>
                    <a:p>
                      <a:pPr marL="0" marR="0" algn="ctr">
                        <a:lnSpc>
                          <a:spcPct val="115000"/>
                        </a:lnSpc>
                        <a:spcBef>
                          <a:spcPts val="0"/>
                        </a:spcBef>
                        <a:spcAft>
                          <a:spcPts val="0"/>
                        </a:spcAft>
                      </a:pPr>
                      <a:r>
                        <a:rPr lang="en-US" sz="1800" b="1" dirty="0" smtClean="0">
                          <a:solidFill>
                            <a:schemeClr val="bg1"/>
                          </a:solidFill>
                          <a:effectLst/>
                          <a:latin typeface="+mn-lt"/>
                          <a:ea typeface="MS Mincho"/>
                          <a:cs typeface="Times New Roman"/>
                        </a:rPr>
                        <a:t>Contract 3</a:t>
                      </a:r>
                      <a:endParaRPr lang="en-US" sz="1800" b="1" dirty="0">
                        <a:solidFill>
                          <a:schemeClr val="bg1"/>
                        </a:solidFill>
                        <a:effectLst/>
                        <a:latin typeface="+mn-lt"/>
                        <a:ea typeface="MS Mincho"/>
                        <a:cs typeface="Times New Roman"/>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666699"/>
                    </a:solidFill>
                  </a:tcPr>
                </a:tc>
              </a:tr>
              <a:tr h="0">
                <a:tc>
                  <a:txBody>
                    <a:bodyPr/>
                    <a:lstStyle/>
                    <a:p>
                      <a:pPr marL="0" marR="0" algn="ctr">
                        <a:lnSpc>
                          <a:spcPct val="115000"/>
                        </a:lnSpc>
                        <a:spcBef>
                          <a:spcPts val="0"/>
                        </a:spcBef>
                        <a:spcAft>
                          <a:spcPts val="0"/>
                        </a:spcAft>
                      </a:pPr>
                      <a:r>
                        <a:rPr lang="en-US" sz="1800" b="0" dirty="0" smtClean="0">
                          <a:effectLst/>
                          <a:latin typeface="+mn-lt"/>
                        </a:rPr>
                        <a:t>2011 One </a:t>
                      </a:r>
                      <a:r>
                        <a:rPr lang="en-US" sz="1800" b="0" dirty="0">
                          <a:effectLst/>
                          <a:latin typeface="+mn-lt"/>
                        </a:rPr>
                        <a:t>Year</a:t>
                      </a:r>
                      <a:endParaRPr lang="en-US" sz="1800" b="0" dirty="0">
                        <a:effectLst/>
                        <a:latin typeface="+mn-lt"/>
                        <a:ea typeface="MS Mincho"/>
                        <a:cs typeface="Times New Roman"/>
                      </a:endParaRPr>
                    </a:p>
                  </a:txBody>
                  <a:tcPr anchor="ctr">
                    <a:lnL w="12700" cap="flat" cmpd="sng" algn="ctr">
                      <a:solidFill>
                        <a:schemeClr val="tx1"/>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1">
                        <a:lumMod val="20000"/>
                        <a:lumOff val="80000"/>
                      </a:schemeClr>
                    </a:solidFill>
                  </a:tcPr>
                </a:tc>
                <a:tc>
                  <a:txBody>
                    <a:bodyPr/>
                    <a:lstStyle/>
                    <a:p>
                      <a:pPr marL="0" marR="0" algn="ctr">
                        <a:lnSpc>
                          <a:spcPct val="115000"/>
                        </a:lnSpc>
                        <a:spcBef>
                          <a:spcPts val="0"/>
                        </a:spcBef>
                        <a:spcAft>
                          <a:spcPts val="0"/>
                        </a:spcAft>
                      </a:pPr>
                      <a:r>
                        <a:rPr lang="en-US" sz="1800" b="0" dirty="0" smtClean="0">
                          <a:effectLst/>
                          <a:latin typeface="+mn-lt"/>
                        </a:rPr>
                        <a:t>2011 Two </a:t>
                      </a:r>
                      <a:r>
                        <a:rPr lang="en-US" sz="1800" b="0" dirty="0">
                          <a:effectLst/>
                          <a:latin typeface="+mn-lt"/>
                        </a:rPr>
                        <a:t>Year</a:t>
                      </a:r>
                      <a:endParaRPr lang="en-US" sz="1800" b="0" dirty="0">
                        <a:effectLst/>
                        <a:latin typeface="+mn-lt"/>
                        <a:ea typeface="MS Mincho"/>
                        <a:cs typeface="Times New Roman"/>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1">
                        <a:lumMod val="40000"/>
                        <a:lumOff val="60000"/>
                      </a:schemeClr>
                    </a:solidFill>
                  </a:tcPr>
                </a:tc>
                <a:tc>
                  <a:txBody>
                    <a:bodyPr/>
                    <a:lstStyle/>
                    <a:p>
                      <a:pPr marL="0" marR="0" algn="ctr">
                        <a:lnSpc>
                          <a:spcPct val="115000"/>
                        </a:lnSpc>
                        <a:spcBef>
                          <a:spcPts val="0"/>
                        </a:spcBef>
                        <a:spcAft>
                          <a:spcPts val="0"/>
                        </a:spcAft>
                      </a:pPr>
                      <a:r>
                        <a:rPr lang="en-US" sz="1800" b="0" dirty="0" smtClean="0">
                          <a:effectLst/>
                          <a:latin typeface="+mn-lt"/>
                        </a:rPr>
                        <a:t>2011 Three </a:t>
                      </a:r>
                      <a:r>
                        <a:rPr lang="en-US" sz="1800" b="0" dirty="0">
                          <a:effectLst/>
                          <a:latin typeface="+mn-lt"/>
                        </a:rPr>
                        <a:t>Year</a:t>
                      </a:r>
                      <a:endParaRPr lang="en-US" sz="1800" b="0" dirty="0">
                        <a:effectLst/>
                        <a:latin typeface="+mn-lt"/>
                        <a:ea typeface="MS Mincho"/>
                        <a:cs typeface="Times New Roman"/>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tx2">
                        <a:lumMod val="60000"/>
                        <a:lumOff val="40000"/>
                      </a:schemeClr>
                    </a:solidFill>
                  </a:tcPr>
                </a:tc>
              </a:tr>
              <a:tr h="0">
                <a:tc>
                  <a:txBody>
                    <a:bodyPr/>
                    <a:lstStyle/>
                    <a:p>
                      <a:pPr marL="0" marR="0" algn="ctr">
                        <a:lnSpc>
                          <a:spcPct val="115000"/>
                        </a:lnSpc>
                        <a:spcBef>
                          <a:spcPts val="0"/>
                        </a:spcBef>
                        <a:spcAft>
                          <a:spcPts val="0"/>
                        </a:spcAft>
                      </a:pPr>
                      <a:r>
                        <a:rPr lang="en-US" sz="1800" b="0" dirty="0">
                          <a:effectLst/>
                          <a:latin typeface="+mn-lt"/>
                        </a:rPr>
                        <a:t> </a:t>
                      </a:r>
                      <a:endParaRPr lang="en-US" sz="1800" b="0" dirty="0">
                        <a:effectLst/>
                        <a:latin typeface="+mn-lt"/>
                        <a:ea typeface="MS Mincho"/>
                        <a:cs typeface="Times New Roman"/>
                      </a:endParaRPr>
                    </a:p>
                  </a:txBody>
                  <a:tcPr anchor="ctr">
                    <a:lnL w="12700" cap="flat" cmpd="sng" algn="ctr">
                      <a:solidFill>
                        <a:schemeClr val="tx1"/>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0" dirty="0" smtClean="0">
                          <a:effectLst/>
                          <a:latin typeface="+mn-lt"/>
                        </a:rPr>
                        <a:t>2012 One </a:t>
                      </a:r>
                      <a:r>
                        <a:rPr lang="en-US" sz="1800" b="0" dirty="0">
                          <a:effectLst/>
                          <a:latin typeface="+mn-lt"/>
                        </a:rPr>
                        <a:t>Year</a:t>
                      </a:r>
                      <a:endParaRPr lang="en-US" sz="1800" b="0" dirty="0">
                        <a:effectLst/>
                        <a:latin typeface="+mn-lt"/>
                        <a:ea typeface="MS Mincho"/>
                        <a:cs typeface="Times New Roman"/>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1">
                        <a:lumMod val="20000"/>
                        <a:lumOff val="80000"/>
                      </a:schemeClr>
                    </a:solidFill>
                  </a:tcPr>
                </a:tc>
                <a:tc>
                  <a:txBody>
                    <a:bodyPr/>
                    <a:lstStyle/>
                    <a:p>
                      <a:pPr marL="0" marR="0" algn="ctr">
                        <a:lnSpc>
                          <a:spcPct val="115000"/>
                        </a:lnSpc>
                        <a:spcBef>
                          <a:spcPts val="0"/>
                        </a:spcBef>
                        <a:spcAft>
                          <a:spcPts val="0"/>
                        </a:spcAft>
                      </a:pPr>
                      <a:r>
                        <a:rPr lang="en-US" sz="1800" b="0" dirty="0" smtClean="0">
                          <a:effectLst/>
                          <a:latin typeface="+mn-lt"/>
                        </a:rPr>
                        <a:t>2012 Two </a:t>
                      </a:r>
                      <a:r>
                        <a:rPr lang="en-US" sz="1800" b="0" dirty="0">
                          <a:effectLst/>
                          <a:latin typeface="+mn-lt"/>
                        </a:rPr>
                        <a:t>Year</a:t>
                      </a:r>
                      <a:endParaRPr lang="en-US" sz="1800" b="0" dirty="0">
                        <a:effectLst/>
                        <a:latin typeface="+mn-lt"/>
                        <a:ea typeface="MS Mincho"/>
                        <a:cs typeface="Times New Roman"/>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1">
                        <a:lumMod val="40000"/>
                        <a:lumOff val="60000"/>
                      </a:schemeClr>
                    </a:solidFill>
                  </a:tcPr>
                </a:tc>
              </a:tr>
              <a:tr h="0">
                <a:tc>
                  <a:txBody>
                    <a:bodyPr/>
                    <a:lstStyle/>
                    <a:p>
                      <a:pPr marL="0" marR="0" algn="ctr">
                        <a:lnSpc>
                          <a:spcPct val="115000"/>
                        </a:lnSpc>
                        <a:spcBef>
                          <a:spcPts val="0"/>
                        </a:spcBef>
                        <a:spcAft>
                          <a:spcPts val="0"/>
                        </a:spcAft>
                      </a:pPr>
                      <a:r>
                        <a:rPr lang="en-US" sz="1800" b="0">
                          <a:effectLst/>
                          <a:latin typeface="+mn-lt"/>
                        </a:rPr>
                        <a:t> </a:t>
                      </a:r>
                      <a:endParaRPr lang="en-US" sz="1800" b="0">
                        <a:effectLst/>
                        <a:latin typeface="+mn-lt"/>
                        <a:ea typeface="MS Mincho"/>
                        <a:cs typeface="Times New Roman"/>
                      </a:endParaRPr>
                    </a:p>
                  </a:txBody>
                  <a:tcPr anchor="ctr">
                    <a:lnL w="12700" cap="flat" cmpd="sng" algn="ctr">
                      <a:solidFill>
                        <a:schemeClr val="tx1"/>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0" dirty="0">
                          <a:effectLst/>
                          <a:latin typeface="+mn-lt"/>
                        </a:rPr>
                        <a:t> </a:t>
                      </a:r>
                      <a:endParaRPr lang="en-US" sz="1800" b="0" dirty="0">
                        <a:effectLst/>
                        <a:latin typeface="+mn-lt"/>
                        <a:ea typeface="MS Mincho"/>
                        <a:cs typeface="Times New Roman"/>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0" dirty="0" smtClean="0">
                          <a:effectLst/>
                          <a:latin typeface="+mn-lt"/>
                        </a:rPr>
                        <a:t>2013 One </a:t>
                      </a:r>
                      <a:r>
                        <a:rPr lang="en-US" sz="1800" b="0" dirty="0">
                          <a:effectLst/>
                          <a:latin typeface="+mn-lt"/>
                        </a:rPr>
                        <a:t>Year</a:t>
                      </a:r>
                      <a:endParaRPr lang="en-US" sz="1800" b="0" dirty="0">
                        <a:effectLst/>
                        <a:latin typeface="+mn-lt"/>
                        <a:ea typeface="MS Mincho"/>
                        <a:cs typeface="Times New Roman"/>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1">
                        <a:lumMod val="20000"/>
                        <a:lumOff val="80000"/>
                      </a:schemeClr>
                    </a:solidFill>
                  </a:tcPr>
                </a:tc>
              </a:tr>
              <a:tr h="0">
                <a:tc>
                  <a:txBody>
                    <a:bodyPr/>
                    <a:lstStyle/>
                    <a:p>
                      <a:pPr marL="0" marR="0" algn="ctr">
                        <a:lnSpc>
                          <a:spcPct val="115000"/>
                        </a:lnSpc>
                        <a:spcBef>
                          <a:spcPts val="0"/>
                        </a:spcBef>
                        <a:spcAft>
                          <a:spcPts val="0"/>
                        </a:spcAft>
                      </a:pPr>
                      <a:r>
                        <a:rPr lang="en-US" sz="1800" b="0" dirty="0" smtClean="0">
                          <a:effectLst/>
                          <a:latin typeface="+mn-lt"/>
                          <a:ea typeface="MS Mincho"/>
                          <a:cs typeface="Times New Roman"/>
                        </a:rPr>
                        <a:t>Bexar,</a:t>
                      </a:r>
                      <a:r>
                        <a:rPr lang="en-US" sz="1800" b="0" baseline="0" dirty="0" smtClean="0">
                          <a:effectLst/>
                          <a:latin typeface="+mn-lt"/>
                          <a:ea typeface="MS Mincho"/>
                          <a:cs typeface="Times New Roman"/>
                        </a:rPr>
                        <a:t> </a:t>
                      </a:r>
                      <a:r>
                        <a:rPr lang="en-US" sz="1800" b="0" dirty="0" smtClean="0">
                          <a:effectLst/>
                          <a:latin typeface="+mn-lt"/>
                          <a:ea typeface="MS Mincho"/>
                          <a:cs typeface="Times New Roman"/>
                        </a:rPr>
                        <a:t>Dallas,</a:t>
                      </a:r>
                      <a:r>
                        <a:rPr lang="en-US" sz="1800" b="0" baseline="0" dirty="0" smtClean="0">
                          <a:effectLst/>
                          <a:latin typeface="+mn-lt"/>
                          <a:ea typeface="MS Mincho"/>
                          <a:cs typeface="Times New Roman"/>
                        </a:rPr>
                        <a:t> </a:t>
                      </a:r>
                      <a:r>
                        <a:rPr lang="en-US" sz="1800" b="0" dirty="0" smtClean="0">
                          <a:effectLst/>
                          <a:latin typeface="+mn-lt"/>
                          <a:ea typeface="MS Mincho"/>
                          <a:cs typeface="Times New Roman"/>
                        </a:rPr>
                        <a:t>El Paso, Harris,</a:t>
                      </a:r>
                      <a:r>
                        <a:rPr lang="en-US" sz="1800" b="0" baseline="0" dirty="0" smtClean="0">
                          <a:effectLst/>
                          <a:latin typeface="+mn-lt"/>
                          <a:ea typeface="MS Mincho"/>
                          <a:cs typeface="Times New Roman"/>
                        </a:rPr>
                        <a:t> &amp; Tarrant Completed </a:t>
                      </a:r>
                      <a:endParaRPr lang="en-US" sz="1800" b="0" dirty="0">
                        <a:effectLst/>
                        <a:latin typeface="+mn-lt"/>
                        <a:ea typeface="MS Mincho"/>
                        <a:cs typeface="Times New Roman"/>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800" b="0" dirty="0" smtClean="0">
                          <a:effectLst/>
                          <a:latin typeface="+mn-lt"/>
                          <a:ea typeface="MS Mincho"/>
                          <a:cs typeface="Times New Roman"/>
                        </a:rPr>
                        <a:t>El Paso and</a:t>
                      </a:r>
                      <a:r>
                        <a:rPr lang="en-US" sz="1800" b="0" baseline="0" dirty="0" smtClean="0">
                          <a:effectLst/>
                          <a:latin typeface="+mn-lt"/>
                          <a:ea typeface="MS Mincho"/>
                          <a:cs typeface="Times New Roman"/>
                        </a:rPr>
                        <a:t> Tarrant Completed </a:t>
                      </a:r>
                    </a:p>
                    <a:p>
                      <a:pPr marL="0" marR="0" indent="0" algn="ctr" defTabSz="914400" rtl="0" eaLnBrk="1" fontAlgn="auto" latinLnBrk="0" hangingPunct="1">
                        <a:lnSpc>
                          <a:spcPct val="115000"/>
                        </a:lnSpc>
                        <a:spcBef>
                          <a:spcPts val="0"/>
                        </a:spcBef>
                        <a:spcAft>
                          <a:spcPts val="0"/>
                        </a:spcAft>
                        <a:buClrTx/>
                        <a:buSzTx/>
                        <a:buFontTx/>
                        <a:buNone/>
                        <a:tabLst/>
                        <a:defRPr/>
                      </a:pPr>
                      <a:r>
                        <a:rPr lang="en-US" sz="1800" b="0" baseline="0" dirty="0" smtClean="0">
                          <a:effectLst/>
                          <a:latin typeface="+mn-lt"/>
                          <a:ea typeface="MS Mincho"/>
                          <a:cs typeface="Times New Roman"/>
                        </a:rPr>
                        <a:t>Bexar in process</a:t>
                      </a:r>
                      <a:endParaRPr lang="en-US" sz="1800" b="0" dirty="0" smtClean="0">
                        <a:effectLst/>
                        <a:latin typeface="+mn-lt"/>
                        <a:ea typeface="MS Mincho"/>
                        <a:cs typeface="Times New Roman"/>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0" dirty="0" smtClean="0">
                          <a:effectLst/>
                          <a:latin typeface="+mn-lt"/>
                          <a:ea typeface="MS Mincho"/>
                          <a:cs typeface="Times New Roman"/>
                        </a:rPr>
                        <a:t>Dallas and Tarrant in draft review stage </a:t>
                      </a:r>
                      <a:endParaRPr lang="en-US" sz="1800" b="0" dirty="0">
                        <a:effectLst/>
                        <a:latin typeface="+mn-lt"/>
                        <a:ea typeface="MS Mincho"/>
                        <a:cs typeface="Times New Roman"/>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r>
            </a:tbl>
          </a:graphicData>
        </a:graphic>
      </p:graphicFrame>
      <p:sp>
        <p:nvSpPr>
          <p:cNvPr id="6" name="Right Arrow 5"/>
          <p:cNvSpPr/>
          <p:nvPr/>
        </p:nvSpPr>
        <p:spPr>
          <a:xfrm rot="5400000">
            <a:off x="7315430" y="4240005"/>
            <a:ext cx="458334" cy="519678"/>
          </a:xfrm>
          <a:prstGeom prst="rightArrow">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endParaRPr lang="en-US" sz="1050" b="1">
              <a:solidFill>
                <a:schemeClr val="bg1"/>
              </a:solidFill>
            </a:endParaRPr>
          </a:p>
        </p:txBody>
      </p:sp>
      <p:sp>
        <p:nvSpPr>
          <p:cNvPr id="7" name="Rectangle 6"/>
          <p:cNvSpPr/>
          <p:nvPr/>
        </p:nvSpPr>
        <p:spPr>
          <a:xfrm>
            <a:off x="3193634" y="4907528"/>
            <a:ext cx="5705818" cy="92126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Results from Dallas and Tarrant highlighted here because they are the only counties with three year results </a:t>
            </a:r>
            <a:endParaRPr lang="en-US" b="1" dirty="0"/>
          </a:p>
        </p:txBody>
      </p:sp>
      <p:sp>
        <p:nvSpPr>
          <p:cNvPr id="8" name="Rectangle 7"/>
          <p:cNvSpPr/>
          <p:nvPr/>
        </p:nvSpPr>
        <p:spPr>
          <a:xfrm>
            <a:off x="634982" y="4474580"/>
            <a:ext cx="2242283" cy="140866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Pending </a:t>
            </a:r>
          </a:p>
          <a:p>
            <a:pPr algn="ctr"/>
            <a:endParaRPr lang="en-US" b="1" dirty="0"/>
          </a:p>
          <a:p>
            <a:pPr algn="ctr"/>
            <a:r>
              <a:rPr lang="en-US" b="1" dirty="0" smtClean="0"/>
              <a:t>Harris Year 2 and 3</a:t>
            </a:r>
          </a:p>
          <a:p>
            <a:pPr algn="ctr"/>
            <a:r>
              <a:rPr lang="en-US" b="1" dirty="0" smtClean="0"/>
              <a:t>El Paso Year 3</a:t>
            </a:r>
          </a:p>
          <a:p>
            <a:pPr algn="ctr"/>
            <a:r>
              <a:rPr lang="en-US" b="1" dirty="0" smtClean="0"/>
              <a:t>Bexar Year 3</a:t>
            </a:r>
            <a:endParaRPr lang="en-US" b="1" dirty="0"/>
          </a:p>
        </p:txBody>
      </p:sp>
    </p:spTree>
    <p:extLst>
      <p:ext uri="{BB962C8B-B14F-4D97-AF65-F5344CB8AC3E}">
        <p14:creationId xmlns:p14="http://schemas.microsoft.com/office/powerpoint/2010/main" val="2725895139"/>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11</a:t>
            </a:fld>
            <a:endParaRPr lang="en-US" dirty="0"/>
          </a:p>
        </p:txBody>
      </p:sp>
      <p:sp>
        <p:nvSpPr>
          <p:cNvPr id="4" name="Title 3"/>
          <p:cNvSpPr>
            <a:spLocks noGrp="1"/>
          </p:cNvSpPr>
          <p:nvPr>
            <p:ph type="title"/>
          </p:nvPr>
        </p:nvSpPr>
        <p:spPr/>
        <p:txBody>
          <a:bodyPr>
            <a:normAutofit/>
          </a:bodyPr>
          <a:lstStyle/>
          <a:p>
            <a:r>
              <a:rPr lang="en-US" dirty="0" smtClean="0"/>
              <a:t>Overview </a:t>
            </a:r>
            <a:endParaRPr lang="en-US" dirty="0"/>
          </a:p>
        </p:txBody>
      </p:sp>
      <p:sp>
        <p:nvSpPr>
          <p:cNvPr id="11" name="TextBox 10"/>
          <p:cNvSpPr txBox="1"/>
          <p:nvPr/>
        </p:nvSpPr>
        <p:spPr>
          <a:xfrm>
            <a:off x="1747440" y="1693261"/>
            <a:ext cx="5710036" cy="523220"/>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smtClean="0"/>
              <a:t>Background</a:t>
            </a:r>
            <a:endParaRPr lang="en-US" dirty="0"/>
          </a:p>
        </p:txBody>
      </p:sp>
      <p:sp>
        <p:nvSpPr>
          <p:cNvPr id="14" name="TextBox 13"/>
          <p:cNvSpPr txBox="1"/>
          <p:nvPr/>
        </p:nvSpPr>
        <p:spPr>
          <a:xfrm>
            <a:off x="1747063" y="2800480"/>
            <a:ext cx="5710036" cy="523220"/>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smtClean="0"/>
              <a:t>Big Picture Themes   </a:t>
            </a:r>
            <a:endParaRPr lang="en-US" dirty="0"/>
          </a:p>
        </p:txBody>
      </p:sp>
      <p:sp>
        <p:nvSpPr>
          <p:cNvPr id="15" name="TextBox 14"/>
          <p:cNvSpPr txBox="1"/>
          <p:nvPr/>
        </p:nvSpPr>
        <p:spPr>
          <a:xfrm>
            <a:off x="1737137" y="3879057"/>
            <a:ext cx="5710036" cy="523220"/>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smtClean="0"/>
              <a:t>Evaluation Plan  </a:t>
            </a:r>
            <a:endParaRPr lang="en-US" dirty="0"/>
          </a:p>
        </p:txBody>
      </p:sp>
      <p:sp>
        <p:nvSpPr>
          <p:cNvPr id="5" name="Right Arrow 4"/>
          <p:cNvSpPr/>
          <p:nvPr/>
        </p:nvSpPr>
        <p:spPr>
          <a:xfrm>
            <a:off x="1126444" y="2787645"/>
            <a:ext cx="458334" cy="519678"/>
          </a:xfrm>
          <a:prstGeom prst="rightArrow">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endParaRPr lang="en-US" sz="1050" b="1">
              <a:solidFill>
                <a:schemeClr val="bg1"/>
              </a:solidFill>
            </a:endParaRPr>
          </a:p>
        </p:txBody>
      </p:sp>
    </p:spTree>
    <p:extLst>
      <p:ext uri="{BB962C8B-B14F-4D97-AF65-F5344CB8AC3E}">
        <p14:creationId xmlns:p14="http://schemas.microsoft.com/office/powerpoint/2010/main" val="3163041724"/>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12</a:t>
            </a:fld>
            <a:endParaRPr lang="en-US" dirty="0"/>
          </a:p>
        </p:txBody>
      </p:sp>
      <p:sp>
        <p:nvSpPr>
          <p:cNvPr id="4" name="Title 3"/>
          <p:cNvSpPr>
            <a:spLocks noGrp="1"/>
          </p:cNvSpPr>
          <p:nvPr>
            <p:ph type="title"/>
          </p:nvPr>
        </p:nvSpPr>
        <p:spPr/>
        <p:txBody>
          <a:bodyPr>
            <a:normAutofit/>
          </a:bodyPr>
          <a:lstStyle/>
          <a:p>
            <a:r>
              <a:rPr lang="en-US" dirty="0" smtClean="0"/>
              <a:t>Controlling for Risk is Critical  </a:t>
            </a:r>
            <a:endParaRPr lang="en-US" dirty="0"/>
          </a:p>
        </p:txBody>
      </p:sp>
      <p:sp>
        <p:nvSpPr>
          <p:cNvPr id="11" name="TextBox 10"/>
          <p:cNvSpPr txBox="1"/>
          <p:nvPr/>
        </p:nvSpPr>
        <p:spPr>
          <a:xfrm>
            <a:off x="834073" y="1664830"/>
            <a:ext cx="7373964" cy="954107"/>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smtClean="0"/>
              <a:t>1.  Recidivism rates that do not control for risk of the population are not meaningful  </a:t>
            </a:r>
            <a:endParaRPr lang="en-US" dirty="0"/>
          </a:p>
        </p:txBody>
      </p:sp>
      <p:sp>
        <p:nvSpPr>
          <p:cNvPr id="14" name="TextBox 13"/>
          <p:cNvSpPr txBox="1"/>
          <p:nvPr/>
        </p:nvSpPr>
        <p:spPr>
          <a:xfrm>
            <a:off x="846643" y="3321731"/>
            <a:ext cx="7361394" cy="1384995"/>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smtClean="0"/>
              <a:t>2.  Changes in the risk profile of a county or state population can greatly impact recidivism rates</a:t>
            </a:r>
            <a:endParaRPr lang="en-US" dirty="0"/>
          </a:p>
        </p:txBody>
      </p:sp>
    </p:spTree>
    <p:extLst>
      <p:ext uri="{BB962C8B-B14F-4D97-AF65-F5344CB8AC3E}">
        <p14:creationId xmlns:p14="http://schemas.microsoft.com/office/powerpoint/2010/main" val="525445624"/>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13</a:t>
            </a:fld>
            <a:endParaRPr lang="en-US" dirty="0"/>
          </a:p>
        </p:txBody>
      </p:sp>
      <p:sp>
        <p:nvSpPr>
          <p:cNvPr id="3" name="Text Placeholder 2"/>
          <p:cNvSpPr>
            <a:spLocks noGrp="1"/>
          </p:cNvSpPr>
          <p:nvPr>
            <p:ph type="body" sz="quarter" idx="13"/>
          </p:nvPr>
        </p:nvSpPr>
        <p:spPr/>
        <p:txBody>
          <a:bodyPr/>
          <a:lstStyle/>
          <a:p>
            <a:endParaRPr lang="en-US"/>
          </a:p>
        </p:txBody>
      </p:sp>
      <p:sp>
        <p:nvSpPr>
          <p:cNvPr id="4" name="Title 3"/>
          <p:cNvSpPr>
            <a:spLocks noGrp="1"/>
          </p:cNvSpPr>
          <p:nvPr>
            <p:ph type="title"/>
          </p:nvPr>
        </p:nvSpPr>
        <p:spPr/>
        <p:txBody>
          <a:bodyPr/>
          <a:lstStyle/>
          <a:p>
            <a:r>
              <a:rPr lang="en-US" dirty="0" smtClean="0"/>
              <a:t>County Population Risk Profiles</a:t>
            </a:r>
            <a:endParaRPr lang="en-US" dirty="0"/>
          </a:p>
        </p:txBody>
      </p:sp>
      <p:sp>
        <p:nvSpPr>
          <p:cNvPr id="7" name="TextBox 6"/>
          <p:cNvSpPr txBox="1"/>
          <p:nvPr/>
        </p:nvSpPr>
        <p:spPr>
          <a:xfrm>
            <a:off x="631419" y="1146662"/>
            <a:ext cx="8139440"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ysClr val="windowText" lastClr="000000"/>
                </a:solidFill>
                <a:effectLst/>
                <a:uLnTx/>
                <a:uFillTx/>
              </a:rPr>
              <a:t>Distribution </a:t>
            </a:r>
            <a:r>
              <a:rPr kumimoji="0" lang="en-US" sz="1400" b="1" i="0" u="none" strike="noStrike" kern="0" cap="none" spc="0" normalizeH="0" baseline="0" noProof="0" dirty="0">
                <a:ln>
                  <a:noFill/>
                </a:ln>
                <a:solidFill>
                  <a:sysClr val="windowText" lastClr="000000"/>
                </a:solidFill>
                <a:effectLst/>
                <a:uLnTx/>
                <a:uFillTx/>
              </a:rPr>
              <a:t>by </a:t>
            </a:r>
            <a:r>
              <a:rPr kumimoji="0" lang="en-US" sz="1400" b="1" i="0" u="none" strike="noStrike" kern="0" cap="none" spc="0" normalizeH="0" baseline="0" noProof="0" dirty="0" smtClean="0">
                <a:ln>
                  <a:noFill/>
                </a:ln>
                <a:solidFill>
                  <a:sysClr val="windowText" lastClr="000000"/>
                </a:solidFill>
                <a:effectLst/>
                <a:uLnTx/>
                <a:uFillTx/>
              </a:rPr>
              <a:t>Jail Population Risk Comparing Bexar, Dallas, El Paso, Harris, and </a:t>
            </a:r>
            <a:r>
              <a:rPr kumimoji="0" lang="en-US" sz="1400" b="1" i="0" u="none" strike="noStrike" kern="0" cap="none" spc="0" normalizeH="0" baseline="0" noProof="0" dirty="0">
                <a:ln>
                  <a:noFill/>
                </a:ln>
                <a:solidFill>
                  <a:sysClr val="windowText" lastClr="000000"/>
                </a:solidFill>
                <a:effectLst/>
                <a:uLnTx/>
                <a:uFillTx/>
              </a:rPr>
              <a:t>Tarrant </a:t>
            </a:r>
            <a:r>
              <a:rPr kumimoji="0" lang="en-US" sz="1400" b="1" i="0" u="none" strike="noStrike" kern="0" cap="none" spc="0" normalizeH="0" baseline="0" noProof="0" dirty="0" smtClean="0">
                <a:ln>
                  <a:noFill/>
                </a:ln>
                <a:solidFill>
                  <a:sysClr val="windowText" lastClr="000000"/>
                </a:solidFill>
                <a:effectLst/>
                <a:uLnTx/>
                <a:uFillTx/>
              </a:rPr>
              <a:t>County, 2011</a:t>
            </a:r>
            <a:endParaRPr kumimoji="0" lang="en-US" sz="1400" b="1" i="0" u="none" strike="noStrike" kern="0" cap="none" spc="0" normalizeH="0" baseline="0" noProof="0" dirty="0">
              <a:ln>
                <a:noFill/>
              </a:ln>
              <a:solidFill>
                <a:sysClr val="windowText" lastClr="000000"/>
              </a:solidFill>
              <a:effectLst/>
              <a:uLnTx/>
              <a:uFillTx/>
            </a:endParaRPr>
          </a:p>
        </p:txBody>
      </p:sp>
      <p:graphicFrame>
        <p:nvGraphicFramePr>
          <p:cNvPr id="8" name="Chart 7"/>
          <p:cNvGraphicFramePr/>
          <p:nvPr>
            <p:extLst>
              <p:ext uri="{D42A27DB-BD31-4B8C-83A1-F6EECF244321}">
                <p14:modId xmlns:p14="http://schemas.microsoft.com/office/powerpoint/2010/main" val="3428060824"/>
              </p:ext>
            </p:extLst>
          </p:nvPr>
        </p:nvGraphicFramePr>
        <p:xfrm>
          <a:off x="162253" y="1794210"/>
          <a:ext cx="8737686" cy="4185957"/>
        </p:xfrm>
        <a:graphic>
          <a:graphicData uri="http://schemas.openxmlformats.org/drawingml/2006/chart">
            <c:chart xmlns:c="http://schemas.openxmlformats.org/drawingml/2006/chart" xmlns:r="http://schemas.openxmlformats.org/officeDocument/2006/relationships" r:id="rId2"/>
          </a:graphicData>
        </a:graphic>
      </p:graphicFrame>
      <p:sp>
        <p:nvSpPr>
          <p:cNvPr id="10" name="Rectangle 9"/>
          <p:cNvSpPr/>
          <p:nvPr/>
        </p:nvSpPr>
        <p:spPr>
          <a:xfrm>
            <a:off x="691901" y="1888961"/>
            <a:ext cx="777205" cy="1260479"/>
          </a:xfrm>
          <a:prstGeom prst="rect">
            <a:avLst/>
          </a:prstGeom>
          <a:no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Arrow Connector 11"/>
          <p:cNvCxnSpPr/>
          <p:nvPr/>
        </p:nvCxnSpPr>
        <p:spPr>
          <a:xfrm>
            <a:off x="4483143" y="1581380"/>
            <a:ext cx="9478" cy="530728"/>
          </a:xfrm>
          <a:prstGeom prst="straightConnector1">
            <a:avLst/>
          </a:prstGeom>
          <a:ln w="57150" cmpd="sng">
            <a:solidFill>
              <a:srgbClr val="FF0000"/>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3289652" y="1581380"/>
            <a:ext cx="9478" cy="530728"/>
          </a:xfrm>
          <a:prstGeom prst="straightConnector1">
            <a:avLst/>
          </a:prstGeom>
          <a:ln w="57150" cmpd="sng">
            <a:solidFill>
              <a:srgbClr val="FF0000"/>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14" name="Rectangle 13"/>
          <p:cNvSpPr/>
          <p:nvPr/>
        </p:nvSpPr>
        <p:spPr>
          <a:xfrm>
            <a:off x="4701139" y="1888961"/>
            <a:ext cx="786683" cy="1098602"/>
          </a:xfrm>
          <a:prstGeom prst="rect">
            <a:avLst/>
          </a:prstGeom>
          <a:no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7118806" y="1888961"/>
            <a:ext cx="786683" cy="1429544"/>
          </a:xfrm>
          <a:prstGeom prst="rect">
            <a:avLst/>
          </a:prstGeom>
          <a:no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8065159"/>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ppt_x"/>
                                          </p:val>
                                        </p:tav>
                                        <p:tav tm="100000">
                                          <p:val>
                                            <p:strVal val="#ppt_x"/>
                                          </p:val>
                                        </p:tav>
                                      </p:tavLst>
                                    </p:anim>
                                    <p:anim calcmode="lin" valueType="num">
                                      <p:cBhvr additive="base">
                                        <p:cTn id="3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14</a:t>
            </a:fld>
            <a:endParaRPr lang="en-US" dirty="0"/>
          </a:p>
        </p:txBody>
      </p:sp>
      <p:sp>
        <p:nvSpPr>
          <p:cNvPr id="4" name="Title 3"/>
          <p:cNvSpPr>
            <a:spLocks noGrp="1"/>
          </p:cNvSpPr>
          <p:nvPr>
            <p:ph type="title"/>
          </p:nvPr>
        </p:nvSpPr>
        <p:spPr/>
        <p:txBody>
          <a:bodyPr/>
          <a:lstStyle/>
          <a:p>
            <a:r>
              <a:rPr lang="en-US" dirty="0" smtClean="0"/>
              <a:t>State Population Risk Profiles</a:t>
            </a:r>
            <a:endParaRPr lang="en-US" dirty="0"/>
          </a:p>
        </p:txBody>
      </p:sp>
      <p:sp>
        <p:nvSpPr>
          <p:cNvPr id="7" name="TextBox 6"/>
          <p:cNvSpPr txBox="1"/>
          <p:nvPr/>
        </p:nvSpPr>
        <p:spPr>
          <a:xfrm>
            <a:off x="450755" y="1117791"/>
            <a:ext cx="8335446"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ysClr val="windowText" lastClr="000000"/>
                </a:solidFill>
                <a:effectLst/>
                <a:uLnTx/>
                <a:uFillTx/>
              </a:rPr>
              <a:t>Distribution of State Population Risk </a:t>
            </a:r>
            <a:r>
              <a:rPr kumimoji="0" lang="en-US" sz="1400" b="1" i="0" u="none" strike="noStrike" kern="0" cap="none" spc="0" normalizeH="0" baseline="0" noProof="0" dirty="0">
                <a:ln>
                  <a:noFill/>
                </a:ln>
                <a:solidFill>
                  <a:sysClr val="windowText" lastClr="000000"/>
                </a:solidFill>
                <a:effectLst/>
                <a:uLnTx/>
                <a:uFillTx/>
              </a:rPr>
              <a:t>Comparing Bexar, </a:t>
            </a:r>
            <a:r>
              <a:rPr kumimoji="0" lang="en-US" sz="1400" b="1" i="0" u="none" strike="noStrike" kern="0" cap="none" spc="0" normalizeH="0" baseline="0" noProof="0" dirty="0" smtClean="0">
                <a:ln>
                  <a:noFill/>
                </a:ln>
                <a:solidFill>
                  <a:sysClr val="windowText" lastClr="000000"/>
                </a:solidFill>
                <a:effectLst/>
                <a:uLnTx/>
                <a:uFillTx/>
              </a:rPr>
              <a:t>Dallas, El </a:t>
            </a:r>
            <a:r>
              <a:rPr kumimoji="0" lang="en-US" sz="1400" b="1" i="0" u="none" strike="noStrike" kern="0" cap="none" spc="0" normalizeH="0" baseline="0" noProof="0" dirty="0">
                <a:ln>
                  <a:noFill/>
                </a:ln>
                <a:solidFill>
                  <a:sysClr val="windowText" lastClr="000000"/>
                </a:solidFill>
                <a:effectLst/>
                <a:uLnTx/>
                <a:uFillTx/>
              </a:rPr>
              <a:t>Paso, </a:t>
            </a:r>
            <a:r>
              <a:rPr kumimoji="0" lang="en-US" sz="1400" b="1" i="0" u="none" strike="noStrike" kern="0" cap="none" spc="0" normalizeH="0" baseline="0" noProof="0" dirty="0" smtClean="0">
                <a:ln>
                  <a:noFill/>
                </a:ln>
                <a:solidFill>
                  <a:sysClr val="windowText" lastClr="000000"/>
                </a:solidFill>
                <a:effectLst/>
                <a:uLnTx/>
                <a:uFillTx/>
              </a:rPr>
              <a:t>Harris, and </a:t>
            </a:r>
            <a:r>
              <a:rPr kumimoji="0" lang="en-US" sz="1400" b="1" i="0" u="none" strike="noStrike" kern="0" cap="none" spc="0" normalizeH="0" baseline="0" noProof="0" dirty="0">
                <a:ln>
                  <a:noFill/>
                </a:ln>
                <a:solidFill>
                  <a:sysClr val="windowText" lastClr="000000"/>
                </a:solidFill>
                <a:effectLst/>
                <a:uLnTx/>
                <a:uFillTx/>
              </a:rPr>
              <a:t>Tarrant County, 2011 </a:t>
            </a:r>
          </a:p>
        </p:txBody>
      </p:sp>
      <p:graphicFrame>
        <p:nvGraphicFramePr>
          <p:cNvPr id="8" name="Chart 7"/>
          <p:cNvGraphicFramePr/>
          <p:nvPr>
            <p:extLst>
              <p:ext uri="{D42A27DB-BD31-4B8C-83A1-F6EECF244321}">
                <p14:modId xmlns:p14="http://schemas.microsoft.com/office/powerpoint/2010/main" val="637002108"/>
              </p:ext>
            </p:extLst>
          </p:nvPr>
        </p:nvGraphicFramePr>
        <p:xfrm>
          <a:off x="114299" y="1655464"/>
          <a:ext cx="8814073" cy="4485815"/>
        </p:xfrm>
        <a:graphic>
          <a:graphicData uri="http://schemas.openxmlformats.org/drawingml/2006/chart">
            <c:chart xmlns:c="http://schemas.openxmlformats.org/drawingml/2006/chart" xmlns:r="http://schemas.openxmlformats.org/officeDocument/2006/relationships" r:id="rId2"/>
          </a:graphicData>
        </a:graphic>
      </p:graphicFrame>
      <p:sp>
        <p:nvSpPr>
          <p:cNvPr id="9" name="Rectangle 8"/>
          <p:cNvSpPr/>
          <p:nvPr/>
        </p:nvSpPr>
        <p:spPr>
          <a:xfrm>
            <a:off x="3250990" y="1791969"/>
            <a:ext cx="720336" cy="283557"/>
          </a:xfrm>
          <a:prstGeom prst="rect">
            <a:avLst/>
          </a:prstGeom>
          <a:no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a:off x="5071535" y="1592947"/>
            <a:ext cx="9478" cy="530728"/>
          </a:xfrm>
          <a:prstGeom prst="straightConnector1">
            <a:avLst/>
          </a:prstGeom>
          <a:ln w="57150" cmpd="sng">
            <a:solidFill>
              <a:srgbClr val="FF0000"/>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6389742" y="1622143"/>
            <a:ext cx="9478" cy="530728"/>
          </a:xfrm>
          <a:prstGeom prst="straightConnector1">
            <a:avLst/>
          </a:prstGeom>
          <a:ln w="57150" cmpd="sng">
            <a:solidFill>
              <a:srgbClr val="FF0000"/>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8352460" y="1603953"/>
            <a:ext cx="9478" cy="530728"/>
          </a:xfrm>
          <a:prstGeom prst="straightConnector1">
            <a:avLst/>
          </a:prstGeom>
          <a:ln w="57150" cmpd="sng">
            <a:solidFill>
              <a:srgbClr val="FF0000"/>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98381114"/>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p:cNvSpPr/>
          <p:nvPr/>
        </p:nvSpPr>
        <p:spPr>
          <a:xfrm>
            <a:off x="5934390" y="3707746"/>
            <a:ext cx="2801607" cy="2193789"/>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le 42"/>
          <p:cNvSpPr/>
          <p:nvPr/>
        </p:nvSpPr>
        <p:spPr>
          <a:xfrm>
            <a:off x="3096712" y="3710465"/>
            <a:ext cx="2801607" cy="2193789"/>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p:cNvSpPr/>
          <p:nvPr/>
        </p:nvSpPr>
        <p:spPr>
          <a:xfrm>
            <a:off x="5952204" y="1315800"/>
            <a:ext cx="2747722" cy="2200765"/>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a:off x="3080030" y="1299130"/>
            <a:ext cx="2801607" cy="2229850"/>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p:nvPr/>
        </p:nvSpPr>
        <p:spPr>
          <a:xfrm>
            <a:off x="193882" y="2161985"/>
            <a:ext cx="2801607" cy="2733990"/>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15</a:t>
            </a:fld>
            <a:endParaRPr lang="en-US" dirty="0"/>
          </a:p>
        </p:txBody>
      </p:sp>
      <p:sp>
        <p:nvSpPr>
          <p:cNvPr id="4" name="Title 3"/>
          <p:cNvSpPr>
            <a:spLocks noGrp="1"/>
          </p:cNvSpPr>
          <p:nvPr>
            <p:ph type="title"/>
          </p:nvPr>
        </p:nvSpPr>
        <p:spPr/>
        <p:txBody>
          <a:bodyPr/>
          <a:lstStyle/>
          <a:p>
            <a:r>
              <a:rPr lang="en-US" dirty="0" smtClean="0"/>
              <a:t>Changing Risk Profile Can Impact Recidivism </a:t>
            </a:r>
            <a:endParaRPr lang="en-US" dirty="0"/>
          </a:p>
        </p:txBody>
      </p:sp>
      <p:sp>
        <p:nvSpPr>
          <p:cNvPr id="5" name="TextBox 4"/>
          <p:cNvSpPr txBox="1"/>
          <p:nvPr/>
        </p:nvSpPr>
        <p:spPr>
          <a:xfrm>
            <a:off x="269106" y="2274067"/>
            <a:ext cx="2627922" cy="923330"/>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Personal Recognizant </a:t>
            </a:r>
          </a:p>
          <a:p>
            <a:r>
              <a:rPr lang="en-US" sz="1800" dirty="0" smtClean="0"/>
              <a:t>Dallas </a:t>
            </a:r>
          </a:p>
          <a:p>
            <a:r>
              <a:rPr lang="en-US" sz="1800" dirty="0" smtClean="0"/>
              <a:t>One-Year Recidivism </a:t>
            </a:r>
            <a:endParaRPr lang="en-US" sz="1800" dirty="0"/>
          </a:p>
        </p:txBody>
      </p:sp>
      <p:sp>
        <p:nvSpPr>
          <p:cNvPr id="6" name="Rectangle 5"/>
          <p:cNvSpPr/>
          <p:nvPr/>
        </p:nvSpPr>
        <p:spPr>
          <a:xfrm>
            <a:off x="1842180" y="3364442"/>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31%</a:t>
            </a:r>
            <a:endParaRPr lang="en-US" b="1" dirty="0"/>
          </a:p>
        </p:txBody>
      </p:sp>
      <p:sp>
        <p:nvSpPr>
          <p:cNvPr id="7" name="TextBox 6"/>
          <p:cNvSpPr txBox="1"/>
          <p:nvPr/>
        </p:nvSpPr>
        <p:spPr>
          <a:xfrm>
            <a:off x="734283" y="3374195"/>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2011</a:t>
            </a:r>
            <a:endParaRPr lang="en-US" sz="1800" dirty="0"/>
          </a:p>
        </p:txBody>
      </p:sp>
      <p:sp>
        <p:nvSpPr>
          <p:cNvPr id="8" name="TextBox 7"/>
          <p:cNvSpPr txBox="1"/>
          <p:nvPr/>
        </p:nvSpPr>
        <p:spPr>
          <a:xfrm>
            <a:off x="753990" y="3867776"/>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2012</a:t>
            </a:r>
            <a:endParaRPr lang="en-US" sz="1800" dirty="0"/>
          </a:p>
        </p:txBody>
      </p:sp>
      <p:sp>
        <p:nvSpPr>
          <p:cNvPr id="9" name="TextBox 8"/>
          <p:cNvSpPr txBox="1"/>
          <p:nvPr/>
        </p:nvSpPr>
        <p:spPr>
          <a:xfrm>
            <a:off x="754739" y="4389790"/>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2013</a:t>
            </a:r>
            <a:endParaRPr lang="en-US" sz="1800" dirty="0"/>
          </a:p>
        </p:txBody>
      </p:sp>
      <p:sp>
        <p:nvSpPr>
          <p:cNvPr id="10" name="Rectangle 9"/>
          <p:cNvSpPr/>
          <p:nvPr/>
        </p:nvSpPr>
        <p:spPr>
          <a:xfrm>
            <a:off x="1861887" y="3848546"/>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20%</a:t>
            </a:r>
            <a:endParaRPr lang="en-US" b="1" dirty="0"/>
          </a:p>
        </p:txBody>
      </p:sp>
      <p:sp>
        <p:nvSpPr>
          <p:cNvPr id="11" name="Rectangle 10"/>
          <p:cNvSpPr/>
          <p:nvPr/>
        </p:nvSpPr>
        <p:spPr>
          <a:xfrm>
            <a:off x="1872115" y="4380038"/>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20%</a:t>
            </a:r>
            <a:endParaRPr lang="en-US" b="1" dirty="0"/>
          </a:p>
        </p:txBody>
      </p:sp>
      <p:sp>
        <p:nvSpPr>
          <p:cNvPr id="12" name="TextBox 11"/>
          <p:cNvSpPr txBox="1"/>
          <p:nvPr/>
        </p:nvSpPr>
        <p:spPr>
          <a:xfrm>
            <a:off x="3170155" y="1440824"/>
            <a:ext cx="262792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Percent Low Risk</a:t>
            </a:r>
            <a:endParaRPr lang="en-US" sz="1800" dirty="0"/>
          </a:p>
        </p:txBody>
      </p:sp>
      <p:sp>
        <p:nvSpPr>
          <p:cNvPr id="13" name="Rectangle 12"/>
          <p:cNvSpPr/>
          <p:nvPr/>
        </p:nvSpPr>
        <p:spPr>
          <a:xfrm>
            <a:off x="4667404" y="1972039"/>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17%</a:t>
            </a:r>
            <a:endParaRPr lang="en-US" b="1" dirty="0"/>
          </a:p>
        </p:txBody>
      </p:sp>
      <p:sp>
        <p:nvSpPr>
          <p:cNvPr id="14" name="TextBox 13"/>
          <p:cNvSpPr txBox="1"/>
          <p:nvPr/>
        </p:nvSpPr>
        <p:spPr>
          <a:xfrm>
            <a:off x="3559507" y="1981792"/>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2011</a:t>
            </a:r>
            <a:endParaRPr lang="en-US" sz="1800" dirty="0"/>
          </a:p>
        </p:txBody>
      </p:sp>
      <p:sp>
        <p:nvSpPr>
          <p:cNvPr id="15" name="TextBox 14"/>
          <p:cNvSpPr txBox="1"/>
          <p:nvPr/>
        </p:nvSpPr>
        <p:spPr>
          <a:xfrm>
            <a:off x="3579214" y="2475373"/>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2012</a:t>
            </a:r>
            <a:endParaRPr lang="en-US" sz="1800" dirty="0"/>
          </a:p>
        </p:txBody>
      </p:sp>
      <p:sp>
        <p:nvSpPr>
          <p:cNvPr id="16" name="TextBox 15"/>
          <p:cNvSpPr txBox="1"/>
          <p:nvPr/>
        </p:nvSpPr>
        <p:spPr>
          <a:xfrm>
            <a:off x="3579963" y="2997387"/>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2013</a:t>
            </a:r>
            <a:endParaRPr lang="en-US" sz="1800" dirty="0"/>
          </a:p>
        </p:txBody>
      </p:sp>
      <p:sp>
        <p:nvSpPr>
          <p:cNvPr id="17" name="Rectangle 16"/>
          <p:cNvSpPr/>
          <p:nvPr/>
        </p:nvSpPr>
        <p:spPr>
          <a:xfrm>
            <a:off x="4687111" y="2456143"/>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29%</a:t>
            </a:r>
            <a:endParaRPr lang="en-US" b="1" dirty="0"/>
          </a:p>
        </p:txBody>
      </p:sp>
      <p:sp>
        <p:nvSpPr>
          <p:cNvPr id="18" name="Rectangle 17"/>
          <p:cNvSpPr/>
          <p:nvPr/>
        </p:nvSpPr>
        <p:spPr>
          <a:xfrm>
            <a:off x="4697339" y="2987635"/>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32%</a:t>
            </a:r>
            <a:endParaRPr lang="en-US" b="1" dirty="0"/>
          </a:p>
        </p:txBody>
      </p:sp>
      <p:sp>
        <p:nvSpPr>
          <p:cNvPr id="19" name="TextBox 18"/>
          <p:cNvSpPr txBox="1"/>
          <p:nvPr/>
        </p:nvSpPr>
        <p:spPr>
          <a:xfrm>
            <a:off x="5985901" y="1451064"/>
            <a:ext cx="262792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Percent Age 17-25</a:t>
            </a:r>
            <a:endParaRPr lang="en-US" sz="1800" dirty="0"/>
          </a:p>
        </p:txBody>
      </p:sp>
      <p:sp>
        <p:nvSpPr>
          <p:cNvPr id="20" name="Rectangle 19"/>
          <p:cNvSpPr/>
          <p:nvPr/>
        </p:nvSpPr>
        <p:spPr>
          <a:xfrm>
            <a:off x="7483150" y="1982279"/>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37%</a:t>
            </a:r>
            <a:endParaRPr lang="en-US" b="1" dirty="0"/>
          </a:p>
        </p:txBody>
      </p:sp>
      <p:sp>
        <p:nvSpPr>
          <p:cNvPr id="21" name="TextBox 20"/>
          <p:cNvSpPr txBox="1"/>
          <p:nvPr/>
        </p:nvSpPr>
        <p:spPr>
          <a:xfrm>
            <a:off x="6375253" y="1992032"/>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2011</a:t>
            </a:r>
            <a:endParaRPr lang="en-US" sz="1800" dirty="0"/>
          </a:p>
        </p:txBody>
      </p:sp>
      <p:sp>
        <p:nvSpPr>
          <p:cNvPr id="22" name="TextBox 21"/>
          <p:cNvSpPr txBox="1"/>
          <p:nvPr/>
        </p:nvSpPr>
        <p:spPr>
          <a:xfrm>
            <a:off x="6394960" y="2485613"/>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2012</a:t>
            </a:r>
            <a:endParaRPr lang="en-US" sz="1800" dirty="0"/>
          </a:p>
        </p:txBody>
      </p:sp>
      <p:sp>
        <p:nvSpPr>
          <p:cNvPr id="23" name="TextBox 22"/>
          <p:cNvSpPr txBox="1"/>
          <p:nvPr/>
        </p:nvSpPr>
        <p:spPr>
          <a:xfrm>
            <a:off x="6395709" y="3007627"/>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2013</a:t>
            </a:r>
            <a:endParaRPr lang="en-US" sz="1800" dirty="0"/>
          </a:p>
        </p:txBody>
      </p:sp>
      <p:sp>
        <p:nvSpPr>
          <p:cNvPr id="24" name="Rectangle 23"/>
          <p:cNvSpPr/>
          <p:nvPr/>
        </p:nvSpPr>
        <p:spPr>
          <a:xfrm>
            <a:off x="7502857" y="2466383"/>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30%</a:t>
            </a:r>
            <a:endParaRPr lang="en-US" b="1" dirty="0"/>
          </a:p>
        </p:txBody>
      </p:sp>
      <p:sp>
        <p:nvSpPr>
          <p:cNvPr id="25" name="Rectangle 24"/>
          <p:cNvSpPr/>
          <p:nvPr/>
        </p:nvSpPr>
        <p:spPr>
          <a:xfrm>
            <a:off x="7513085" y="2997875"/>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29%</a:t>
            </a:r>
            <a:endParaRPr lang="en-US" b="1" dirty="0"/>
          </a:p>
        </p:txBody>
      </p:sp>
      <p:sp>
        <p:nvSpPr>
          <p:cNvPr id="26" name="TextBox 25"/>
          <p:cNvSpPr txBox="1"/>
          <p:nvPr/>
        </p:nvSpPr>
        <p:spPr>
          <a:xfrm>
            <a:off x="3161427" y="3791954"/>
            <a:ext cx="262792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Percent White</a:t>
            </a:r>
            <a:endParaRPr lang="en-US" sz="1800" dirty="0"/>
          </a:p>
        </p:txBody>
      </p:sp>
      <p:sp>
        <p:nvSpPr>
          <p:cNvPr id="27" name="Rectangle 26"/>
          <p:cNvSpPr/>
          <p:nvPr/>
        </p:nvSpPr>
        <p:spPr>
          <a:xfrm>
            <a:off x="4743979" y="4323169"/>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26%</a:t>
            </a:r>
            <a:endParaRPr lang="en-US" b="1" dirty="0"/>
          </a:p>
        </p:txBody>
      </p:sp>
      <p:sp>
        <p:nvSpPr>
          <p:cNvPr id="28" name="TextBox 27"/>
          <p:cNvSpPr txBox="1"/>
          <p:nvPr/>
        </p:nvSpPr>
        <p:spPr>
          <a:xfrm>
            <a:off x="3636082" y="4332922"/>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2011</a:t>
            </a:r>
            <a:endParaRPr lang="en-US" sz="1800" dirty="0"/>
          </a:p>
        </p:txBody>
      </p:sp>
      <p:sp>
        <p:nvSpPr>
          <p:cNvPr id="29" name="TextBox 28"/>
          <p:cNvSpPr txBox="1"/>
          <p:nvPr/>
        </p:nvSpPr>
        <p:spPr>
          <a:xfrm>
            <a:off x="3655789" y="4826503"/>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2012</a:t>
            </a:r>
            <a:endParaRPr lang="en-US" sz="1800" dirty="0"/>
          </a:p>
        </p:txBody>
      </p:sp>
      <p:sp>
        <p:nvSpPr>
          <p:cNvPr id="30" name="TextBox 29"/>
          <p:cNvSpPr txBox="1"/>
          <p:nvPr/>
        </p:nvSpPr>
        <p:spPr>
          <a:xfrm>
            <a:off x="3656538" y="5348517"/>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2013</a:t>
            </a:r>
            <a:endParaRPr lang="en-US" sz="1800" dirty="0"/>
          </a:p>
        </p:txBody>
      </p:sp>
      <p:sp>
        <p:nvSpPr>
          <p:cNvPr id="31" name="Rectangle 30"/>
          <p:cNvSpPr/>
          <p:nvPr/>
        </p:nvSpPr>
        <p:spPr>
          <a:xfrm>
            <a:off x="4763686" y="4807273"/>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37%</a:t>
            </a:r>
            <a:endParaRPr lang="en-US" b="1" dirty="0"/>
          </a:p>
        </p:txBody>
      </p:sp>
      <p:sp>
        <p:nvSpPr>
          <p:cNvPr id="32" name="Rectangle 31"/>
          <p:cNvSpPr/>
          <p:nvPr/>
        </p:nvSpPr>
        <p:spPr>
          <a:xfrm>
            <a:off x="4773914" y="5338765"/>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37%</a:t>
            </a:r>
            <a:endParaRPr lang="en-US" b="1" dirty="0"/>
          </a:p>
        </p:txBody>
      </p:sp>
      <p:sp>
        <p:nvSpPr>
          <p:cNvPr id="33" name="TextBox 32"/>
          <p:cNvSpPr txBox="1"/>
          <p:nvPr/>
        </p:nvSpPr>
        <p:spPr>
          <a:xfrm>
            <a:off x="5977174" y="3802195"/>
            <a:ext cx="262792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Percent Property</a:t>
            </a:r>
            <a:endParaRPr lang="en-US" sz="1800" dirty="0"/>
          </a:p>
        </p:txBody>
      </p:sp>
      <p:sp>
        <p:nvSpPr>
          <p:cNvPr id="34" name="Rectangle 33"/>
          <p:cNvSpPr/>
          <p:nvPr/>
        </p:nvSpPr>
        <p:spPr>
          <a:xfrm>
            <a:off x="7559726" y="4333410"/>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33%</a:t>
            </a:r>
            <a:endParaRPr lang="en-US" b="1" dirty="0"/>
          </a:p>
        </p:txBody>
      </p:sp>
      <p:sp>
        <p:nvSpPr>
          <p:cNvPr id="35" name="TextBox 34"/>
          <p:cNvSpPr txBox="1"/>
          <p:nvPr/>
        </p:nvSpPr>
        <p:spPr>
          <a:xfrm>
            <a:off x="6451829" y="4343163"/>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2011</a:t>
            </a:r>
            <a:endParaRPr lang="en-US" sz="1800" dirty="0"/>
          </a:p>
        </p:txBody>
      </p:sp>
      <p:sp>
        <p:nvSpPr>
          <p:cNvPr id="36" name="TextBox 35"/>
          <p:cNvSpPr txBox="1"/>
          <p:nvPr/>
        </p:nvSpPr>
        <p:spPr>
          <a:xfrm>
            <a:off x="6471536" y="4836744"/>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2012</a:t>
            </a:r>
            <a:endParaRPr lang="en-US" sz="1800" dirty="0"/>
          </a:p>
        </p:txBody>
      </p:sp>
      <p:sp>
        <p:nvSpPr>
          <p:cNvPr id="37" name="TextBox 36"/>
          <p:cNvSpPr txBox="1"/>
          <p:nvPr/>
        </p:nvSpPr>
        <p:spPr>
          <a:xfrm>
            <a:off x="6472285" y="5358758"/>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2013</a:t>
            </a:r>
            <a:endParaRPr lang="en-US" sz="1800" dirty="0"/>
          </a:p>
        </p:txBody>
      </p:sp>
      <p:sp>
        <p:nvSpPr>
          <p:cNvPr id="38" name="Rectangle 37"/>
          <p:cNvSpPr/>
          <p:nvPr/>
        </p:nvSpPr>
        <p:spPr>
          <a:xfrm>
            <a:off x="7579433" y="4817514"/>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22%</a:t>
            </a:r>
            <a:endParaRPr lang="en-US" b="1" dirty="0"/>
          </a:p>
        </p:txBody>
      </p:sp>
      <p:sp>
        <p:nvSpPr>
          <p:cNvPr id="39" name="Rectangle 38"/>
          <p:cNvSpPr/>
          <p:nvPr/>
        </p:nvSpPr>
        <p:spPr>
          <a:xfrm>
            <a:off x="7589661" y="5349006"/>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22%</a:t>
            </a:r>
            <a:endParaRPr lang="en-US" b="1" dirty="0"/>
          </a:p>
        </p:txBody>
      </p:sp>
    </p:spTree>
    <p:extLst>
      <p:ext uri="{BB962C8B-B14F-4D97-AF65-F5344CB8AC3E}">
        <p14:creationId xmlns:p14="http://schemas.microsoft.com/office/powerpoint/2010/main" val="1634013066"/>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ppt_x"/>
                                          </p:val>
                                        </p:tav>
                                        <p:tav tm="100000">
                                          <p:val>
                                            <p:strVal val="#ppt_x"/>
                                          </p:val>
                                        </p:tav>
                                      </p:tavLst>
                                    </p:anim>
                                    <p:anim calcmode="lin" valueType="num">
                                      <p:cBhvr additive="base">
                                        <p:cTn id="8" dur="500" fill="hold"/>
                                        <p:tgtEl>
                                          <p:spTgt spid="4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ppt_x"/>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ppt_x"/>
                                          </p:val>
                                        </p:tav>
                                        <p:tav tm="100000">
                                          <p:val>
                                            <p:strVal val="#ppt_x"/>
                                          </p:val>
                                        </p:tav>
                                      </p:tavLst>
                                    </p:anim>
                                    <p:anim calcmode="lin" valueType="num">
                                      <p:cBhvr additive="base">
                                        <p:cTn id="28" dur="500" fill="hold"/>
                                        <p:tgtEl>
                                          <p:spTgt spid="1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ppt_x"/>
                                          </p:val>
                                        </p:tav>
                                        <p:tav tm="100000">
                                          <p:val>
                                            <p:strVal val="#ppt_x"/>
                                          </p:val>
                                        </p:tav>
                                      </p:tavLst>
                                    </p:anim>
                                    <p:anim calcmode="lin" valueType="num">
                                      <p:cBhvr additive="base">
                                        <p:cTn id="3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additive="base">
                                        <p:cTn id="41" dur="500" fill="hold"/>
                                        <p:tgtEl>
                                          <p:spTgt spid="42"/>
                                        </p:tgtEl>
                                        <p:attrNameLst>
                                          <p:attrName>ppt_x</p:attrName>
                                        </p:attrNameLst>
                                      </p:cBhvr>
                                      <p:tavLst>
                                        <p:tav tm="0">
                                          <p:val>
                                            <p:strVal val="#ppt_x"/>
                                          </p:val>
                                        </p:tav>
                                        <p:tav tm="100000">
                                          <p:val>
                                            <p:strVal val="#ppt_x"/>
                                          </p:val>
                                        </p:tav>
                                      </p:tavLst>
                                    </p:anim>
                                    <p:anim calcmode="lin" valueType="num">
                                      <p:cBhvr additive="base">
                                        <p:cTn id="42" dur="500" fill="hold"/>
                                        <p:tgtEl>
                                          <p:spTgt spid="42"/>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500" fill="hold"/>
                                        <p:tgtEl>
                                          <p:spTgt spid="19"/>
                                        </p:tgtEl>
                                        <p:attrNameLst>
                                          <p:attrName>ppt_x</p:attrName>
                                        </p:attrNameLst>
                                      </p:cBhvr>
                                      <p:tavLst>
                                        <p:tav tm="0">
                                          <p:val>
                                            <p:strVal val="#ppt_x"/>
                                          </p:val>
                                        </p:tav>
                                        <p:tav tm="100000">
                                          <p:val>
                                            <p:strVal val="#ppt_x"/>
                                          </p:val>
                                        </p:tav>
                                      </p:tavLst>
                                    </p:anim>
                                    <p:anim calcmode="lin" valueType="num">
                                      <p:cBhvr additive="base">
                                        <p:cTn id="46" dur="500" fill="hold"/>
                                        <p:tgtEl>
                                          <p:spTgt spid="19"/>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ppt_x"/>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500" fill="hold"/>
                                        <p:tgtEl>
                                          <p:spTgt spid="21"/>
                                        </p:tgtEl>
                                        <p:attrNameLst>
                                          <p:attrName>ppt_x</p:attrName>
                                        </p:attrNameLst>
                                      </p:cBhvr>
                                      <p:tavLst>
                                        <p:tav tm="0">
                                          <p:val>
                                            <p:strVal val="#ppt_x"/>
                                          </p:val>
                                        </p:tav>
                                        <p:tav tm="100000">
                                          <p:val>
                                            <p:strVal val="#ppt_x"/>
                                          </p:val>
                                        </p:tav>
                                      </p:tavLst>
                                    </p:anim>
                                    <p:anim calcmode="lin" valueType="num">
                                      <p:cBhvr additive="base">
                                        <p:cTn id="54" dur="500" fill="hold"/>
                                        <p:tgtEl>
                                          <p:spTgt spid="21"/>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additive="base">
                                        <p:cTn id="57" dur="500" fill="hold"/>
                                        <p:tgtEl>
                                          <p:spTgt spid="22"/>
                                        </p:tgtEl>
                                        <p:attrNameLst>
                                          <p:attrName>ppt_x</p:attrName>
                                        </p:attrNameLst>
                                      </p:cBhvr>
                                      <p:tavLst>
                                        <p:tav tm="0">
                                          <p:val>
                                            <p:strVal val="#ppt_x"/>
                                          </p:val>
                                        </p:tav>
                                        <p:tav tm="100000">
                                          <p:val>
                                            <p:strVal val="#ppt_x"/>
                                          </p:val>
                                        </p:tav>
                                      </p:tavLst>
                                    </p:anim>
                                    <p:anim calcmode="lin" valueType="num">
                                      <p:cBhvr additive="base">
                                        <p:cTn id="58" dur="500" fill="hold"/>
                                        <p:tgtEl>
                                          <p:spTgt spid="22"/>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500" fill="hold"/>
                                        <p:tgtEl>
                                          <p:spTgt spid="23"/>
                                        </p:tgtEl>
                                        <p:attrNameLst>
                                          <p:attrName>ppt_x</p:attrName>
                                        </p:attrNameLst>
                                      </p:cBhvr>
                                      <p:tavLst>
                                        <p:tav tm="0">
                                          <p:val>
                                            <p:strVal val="#ppt_x"/>
                                          </p:val>
                                        </p:tav>
                                        <p:tav tm="100000">
                                          <p:val>
                                            <p:strVal val="#ppt_x"/>
                                          </p:val>
                                        </p:tav>
                                      </p:tavLst>
                                    </p:anim>
                                    <p:anim calcmode="lin" valueType="num">
                                      <p:cBhvr additive="base">
                                        <p:cTn id="62" dur="500" fill="hold"/>
                                        <p:tgtEl>
                                          <p:spTgt spid="23"/>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anim calcmode="lin" valueType="num">
                                      <p:cBhvr additive="base">
                                        <p:cTn id="65" dur="500" fill="hold"/>
                                        <p:tgtEl>
                                          <p:spTgt spid="24"/>
                                        </p:tgtEl>
                                        <p:attrNameLst>
                                          <p:attrName>ppt_x</p:attrName>
                                        </p:attrNameLst>
                                      </p:cBhvr>
                                      <p:tavLst>
                                        <p:tav tm="0">
                                          <p:val>
                                            <p:strVal val="#ppt_x"/>
                                          </p:val>
                                        </p:tav>
                                        <p:tav tm="100000">
                                          <p:val>
                                            <p:strVal val="#ppt_x"/>
                                          </p:val>
                                        </p:tav>
                                      </p:tavLst>
                                    </p:anim>
                                    <p:anim calcmode="lin" valueType="num">
                                      <p:cBhvr additive="base">
                                        <p:cTn id="66" dur="500" fill="hold"/>
                                        <p:tgtEl>
                                          <p:spTgt spid="24"/>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anim calcmode="lin" valueType="num">
                                      <p:cBhvr additive="base">
                                        <p:cTn id="69" dur="500" fill="hold"/>
                                        <p:tgtEl>
                                          <p:spTgt spid="25"/>
                                        </p:tgtEl>
                                        <p:attrNameLst>
                                          <p:attrName>ppt_x</p:attrName>
                                        </p:attrNameLst>
                                      </p:cBhvr>
                                      <p:tavLst>
                                        <p:tav tm="0">
                                          <p:val>
                                            <p:strVal val="#ppt_x"/>
                                          </p:val>
                                        </p:tav>
                                        <p:tav tm="100000">
                                          <p:val>
                                            <p:strVal val="#ppt_x"/>
                                          </p:val>
                                        </p:tav>
                                      </p:tavLst>
                                    </p:anim>
                                    <p:anim calcmode="lin" valueType="num">
                                      <p:cBhvr additive="base">
                                        <p:cTn id="7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28"/>
                                        </p:tgtEl>
                                        <p:attrNameLst>
                                          <p:attrName>style.visibility</p:attrName>
                                        </p:attrNameLst>
                                      </p:cBhvr>
                                      <p:to>
                                        <p:strVal val="visible"/>
                                      </p:to>
                                    </p:set>
                                    <p:anim calcmode="lin" valueType="num">
                                      <p:cBhvr additive="base">
                                        <p:cTn id="75" dur="500" fill="hold"/>
                                        <p:tgtEl>
                                          <p:spTgt spid="28"/>
                                        </p:tgtEl>
                                        <p:attrNameLst>
                                          <p:attrName>ppt_x</p:attrName>
                                        </p:attrNameLst>
                                      </p:cBhvr>
                                      <p:tavLst>
                                        <p:tav tm="0">
                                          <p:val>
                                            <p:strVal val="#ppt_x"/>
                                          </p:val>
                                        </p:tav>
                                        <p:tav tm="100000">
                                          <p:val>
                                            <p:strVal val="#ppt_x"/>
                                          </p:val>
                                        </p:tav>
                                      </p:tavLst>
                                    </p:anim>
                                    <p:anim calcmode="lin" valueType="num">
                                      <p:cBhvr additive="base">
                                        <p:cTn id="76" dur="500" fill="hold"/>
                                        <p:tgtEl>
                                          <p:spTgt spid="28"/>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9"/>
                                        </p:tgtEl>
                                        <p:attrNameLst>
                                          <p:attrName>style.visibility</p:attrName>
                                        </p:attrNameLst>
                                      </p:cBhvr>
                                      <p:to>
                                        <p:strVal val="visible"/>
                                      </p:to>
                                    </p:set>
                                    <p:anim calcmode="lin" valueType="num">
                                      <p:cBhvr additive="base">
                                        <p:cTn id="79" dur="500" fill="hold"/>
                                        <p:tgtEl>
                                          <p:spTgt spid="29"/>
                                        </p:tgtEl>
                                        <p:attrNameLst>
                                          <p:attrName>ppt_x</p:attrName>
                                        </p:attrNameLst>
                                      </p:cBhvr>
                                      <p:tavLst>
                                        <p:tav tm="0">
                                          <p:val>
                                            <p:strVal val="#ppt_x"/>
                                          </p:val>
                                        </p:tav>
                                        <p:tav tm="100000">
                                          <p:val>
                                            <p:strVal val="#ppt_x"/>
                                          </p:val>
                                        </p:tav>
                                      </p:tavLst>
                                    </p:anim>
                                    <p:anim calcmode="lin" valueType="num">
                                      <p:cBhvr additive="base">
                                        <p:cTn id="80" dur="500" fill="hold"/>
                                        <p:tgtEl>
                                          <p:spTgt spid="29"/>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30"/>
                                        </p:tgtEl>
                                        <p:attrNameLst>
                                          <p:attrName>style.visibility</p:attrName>
                                        </p:attrNameLst>
                                      </p:cBhvr>
                                      <p:to>
                                        <p:strVal val="visible"/>
                                      </p:to>
                                    </p:set>
                                    <p:anim calcmode="lin" valueType="num">
                                      <p:cBhvr additive="base">
                                        <p:cTn id="83" dur="500" fill="hold"/>
                                        <p:tgtEl>
                                          <p:spTgt spid="30"/>
                                        </p:tgtEl>
                                        <p:attrNameLst>
                                          <p:attrName>ppt_x</p:attrName>
                                        </p:attrNameLst>
                                      </p:cBhvr>
                                      <p:tavLst>
                                        <p:tav tm="0">
                                          <p:val>
                                            <p:strVal val="#ppt_x"/>
                                          </p:val>
                                        </p:tav>
                                        <p:tav tm="100000">
                                          <p:val>
                                            <p:strVal val="#ppt_x"/>
                                          </p:val>
                                        </p:tav>
                                      </p:tavLst>
                                    </p:anim>
                                    <p:anim calcmode="lin" valueType="num">
                                      <p:cBhvr additive="base">
                                        <p:cTn id="84" dur="500" fill="hold"/>
                                        <p:tgtEl>
                                          <p:spTgt spid="30"/>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26"/>
                                        </p:tgtEl>
                                        <p:attrNameLst>
                                          <p:attrName>style.visibility</p:attrName>
                                        </p:attrNameLst>
                                      </p:cBhvr>
                                      <p:to>
                                        <p:strVal val="visible"/>
                                      </p:to>
                                    </p:set>
                                    <p:anim calcmode="lin" valueType="num">
                                      <p:cBhvr additive="base">
                                        <p:cTn id="87" dur="500" fill="hold"/>
                                        <p:tgtEl>
                                          <p:spTgt spid="26"/>
                                        </p:tgtEl>
                                        <p:attrNameLst>
                                          <p:attrName>ppt_x</p:attrName>
                                        </p:attrNameLst>
                                      </p:cBhvr>
                                      <p:tavLst>
                                        <p:tav tm="0">
                                          <p:val>
                                            <p:strVal val="#ppt_x"/>
                                          </p:val>
                                        </p:tav>
                                        <p:tav tm="100000">
                                          <p:val>
                                            <p:strVal val="#ppt_x"/>
                                          </p:val>
                                        </p:tav>
                                      </p:tavLst>
                                    </p:anim>
                                    <p:anim calcmode="lin" valueType="num">
                                      <p:cBhvr additive="base">
                                        <p:cTn id="88" dur="500" fill="hold"/>
                                        <p:tgtEl>
                                          <p:spTgt spid="26"/>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27"/>
                                        </p:tgtEl>
                                        <p:attrNameLst>
                                          <p:attrName>style.visibility</p:attrName>
                                        </p:attrNameLst>
                                      </p:cBhvr>
                                      <p:to>
                                        <p:strVal val="visible"/>
                                      </p:to>
                                    </p:set>
                                    <p:anim calcmode="lin" valueType="num">
                                      <p:cBhvr additive="base">
                                        <p:cTn id="91" dur="500" fill="hold"/>
                                        <p:tgtEl>
                                          <p:spTgt spid="27"/>
                                        </p:tgtEl>
                                        <p:attrNameLst>
                                          <p:attrName>ppt_x</p:attrName>
                                        </p:attrNameLst>
                                      </p:cBhvr>
                                      <p:tavLst>
                                        <p:tav tm="0">
                                          <p:val>
                                            <p:strVal val="#ppt_x"/>
                                          </p:val>
                                        </p:tav>
                                        <p:tav tm="100000">
                                          <p:val>
                                            <p:strVal val="#ppt_x"/>
                                          </p:val>
                                        </p:tav>
                                      </p:tavLst>
                                    </p:anim>
                                    <p:anim calcmode="lin" valueType="num">
                                      <p:cBhvr additive="base">
                                        <p:cTn id="92" dur="500" fill="hold"/>
                                        <p:tgtEl>
                                          <p:spTgt spid="27"/>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31"/>
                                        </p:tgtEl>
                                        <p:attrNameLst>
                                          <p:attrName>style.visibility</p:attrName>
                                        </p:attrNameLst>
                                      </p:cBhvr>
                                      <p:to>
                                        <p:strVal val="visible"/>
                                      </p:to>
                                    </p:set>
                                    <p:anim calcmode="lin" valueType="num">
                                      <p:cBhvr additive="base">
                                        <p:cTn id="95" dur="500" fill="hold"/>
                                        <p:tgtEl>
                                          <p:spTgt spid="31"/>
                                        </p:tgtEl>
                                        <p:attrNameLst>
                                          <p:attrName>ppt_x</p:attrName>
                                        </p:attrNameLst>
                                      </p:cBhvr>
                                      <p:tavLst>
                                        <p:tav tm="0">
                                          <p:val>
                                            <p:strVal val="#ppt_x"/>
                                          </p:val>
                                        </p:tav>
                                        <p:tav tm="100000">
                                          <p:val>
                                            <p:strVal val="#ppt_x"/>
                                          </p:val>
                                        </p:tav>
                                      </p:tavLst>
                                    </p:anim>
                                    <p:anim calcmode="lin" valueType="num">
                                      <p:cBhvr additive="base">
                                        <p:cTn id="96" dur="500" fill="hold"/>
                                        <p:tgtEl>
                                          <p:spTgt spid="31"/>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32"/>
                                        </p:tgtEl>
                                        <p:attrNameLst>
                                          <p:attrName>style.visibility</p:attrName>
                                        </p:attrNameLst>
                                      </p:cBhvr>
                                      <p:to>
                                        <p:strVal val="visible"/>
                                      </p:to>
                                    </p:set>
                                    <p:anim calcmode="lin" valueType="num">
                                      <p:cBhvr additive="base">
                                        <p:cTn id="99" dur="500" fill="hold"/>
                                        <p:tgtEl>
                                          <p:spTgt spid="32"/>
                                        </p:tgtEl>
                                        <p:attrNameLst>
                                          <p:attrName>ppt_x</p:attrName>
                                        </p:attrNameLst>
                                      </p:cBhvr>
                                      <p:tavLst>
                                        <p:tav tm="0">
                                          <p:val>
                                            <p:strVal val="#ppt_x"/>
                                          </p:val>
                                        </p:tav>
                                        <p:tav tm="100000">
                                          <p:val>
                                            <p:strVal val="#ppt_x"/>
                                          </p:val>
                                        </p:tav>
                                      </p:tavLst>
                                    </p:anim>
                                    <p:anim calcmode="lin" valueType="num">
                                      <p:cBhvr additive="base">
                                        <p:cTn id="100" dur="500" fill="hold"/>
                                        <p:tgtEl>
                                          <p:spTgt spid="32"/>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43"/>
                                        </p:tgtEl>
                                        <p:attrNameLst>
                                          <p:attrName>style.visibility</p:attrName>
                                        </p:attrNameLst>
                                      </p:cBhvr>
                                      <p:to>
                                        <p:strVal val="visible"/>
                                      </p:to>
                                    </p:set>
                                    <p:anim calcmode="lin" valueType="num">
                                      <p:cBhvr additive="base">
                                        <p:cTn id="103" dur="500" fill="hold"/>
                                        <p:tgtEl>
                                          <p:spTgt spid="43"/>
                                        </p:tgtEl>
                                        <p:attrNameLst>
                                          <p:attrName>ppt_x</p:attrName>
                                        </p:attrNameLst>
                                      </p:cBhvr>
                                      <p:tavLst>
                                        <p:tav tm="0">
                                          <p:val>
                                            <p:strVal val="#ppt_x"/>
                                          </p:val>
                                        </p:tav>
                                        <p:tav tm="100000">
                                          <p:val>
                                            <p:strVal val="#ppt_x"/>
                                          </p:val>
                                        </p:tav>
                                      </p:tavLst>
                                    </p:anim>
                                    <p:anim calcmode="lin" valueType="num">
                                      <p:cBhvr additive="base">
                                        <p:cTn id="104"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44"/>
                                        </p:tgtEl>
                                        <p:attrNameLst>
                                          <p:attrName>style.visibility</p:attrName>
                                        </p:attrNameLst>
                                      </p:cBhvr>
                                      <p:to>
                                        <p:strVal val="visible"/>
                                      </p:to>
                                    </p:set>
                                    <p:anim calcmode="lin" valueType="num">
                                      <p:cBhvr additive="base">
                                        <p:cTn id="109" dur="500" fill="hold"/>
                                        <p:tgtEl>
                                          <p:spTgt spid="44"/>
                                        </p:tgtEl>
                                        <p:attrNameLst>
                                          <p:attrName>ppt_x</p:attrName>
                                        </p:attrNameLst>
                                      </p:cBhvr>
                                      <p:tavLst>
                                        <p:tav tm="0">
                                          <p:val>
                                            <p:strVal val="#ppt_x"/>
                                          </p:val>
                                        </p:tav>
                                        <p:tav tm="100000">
                                          <p:val>
                                            <p:strVal val="#ppt_x"/>
                                          </p:val>
                                        </p:tav>
                                      </p:tavLst>
                                    </p:anim>
                                    <p:anim calcmode="lin" valueType="num">
                                      <p:cBhvr additive="base">
                                        <p:cTn id="110" dur="500" fill="hold"/>
                                        <p:tgtEl>
                                          <p:spTgt spid="44"/>
                                        </p:tgtEl>
                                        <p:attrNameLst>
                                          <p:attrName>ppt_y</p:attrName>
                                        </p:attrNameLst>
                                      </p:cBhvr>
                                      <p:tavLst>
                                        <p:tav tm="0">
                                          <p:val>
                                            <p:strVal val="1+#ppt_h/2"/>
                                          </p:val>
                                        </p:tav>
                                        <p:tav tm="100000">
                                          <p:val>
                                            <p:strVal val="#ppt_y"/>
                                          </p:val>
                                        </p:tav>
                                      </p:tavLst>
                                    </p:anim>
                                  </p:childTnLst>
                                </p:cTn>
                              </p:par>
                              <p:par>
                                <p:cTn id="111" presetID="2" presetClass="entr" presetSubtype="4" fill="hold" grpId="0" nodeType="withEffect">
                                  <p:stCondLst>
                                    <p:cond delay="0"/>
                                  </p:stCondLst>
                                  <p:childTnLst>
                                    <p:set>
                                      <p:cBhvr>
                                        <p:cTn id="112" dur="1" fill="hold">
                                          <p:stCondLst>
                                            <p:cond delay="0"/>
                                          </p:stCondLst>
                                        </p:cTn>
                                        <p:tgtEl>
                                          <p:spTgt spid="33"/>
                                        </p:tgtEl>
                                        <p:attrNameLst>
                                          <p:attrName>style.visibility</p:attrName>
                                        </p:attrNameLst>
                                      </p:cBhvr>
                                      <p:to>
                                        <p:strVal val="visible"/>
                                      </p:to>
                                    </p:set>
                                    <p:anim calcmode="lin" valueType="num">
                                      <p:cBhvr additive="base">
                                        <p:cTn id="113" dur="500" fill="hold"/>
                                        <p:tgtEl>
                                          <p:spTgt spid="33"/>
                                        </p:tgtEl>
                                        <p:attrNameLst>
                                          <p:attrName>ppt_x</p:attrName>
                                        </p:attrNameLst>
                                      </p:cBhvr>
                                      <p:tavLst>
                                        <p:tav tm="0">
                                          <p:val>
                                            <p:strVal val="#ppt_x"/>
                                          </p:val>
                                        </p:tav>
                                        <p:tav tm="100000">
                                          <p:val>
                                            <p:strVal val="#ppt_x"/>
                                          </p:val>
                                        </p:tav>
                                      </p:tavLst>
                                    </p:anim>
                                    <p:anim calcmode="lin" valueType="num">
                                      <p:cBhvr additive="base">
                                        <p:cTn id="114" dur="500" fill="hold"/>
                                        <p:tgtEl>
                                          <p:spTgt spid="33"/>
                                        </p:tgtEl>
                                        <p:attrNameLst>
                                          <p:attrName>ppt_y</p:attrName>
                                        </p:attrNameLst>
                                      </p:cBhvr>
                                      <p:tavLst>
                                        <p:tav tm="0">
                                          <p:val>
                                            <p:strVal val="1+#ppt_h/2"/>
                                          </p:val>
                                        </p:tav>
                                        <p:tav tm="100000">
                                          <p:val>
                                            <p:strVal val="#ppt_y"/>
                                          </p:val>
                                        </p:tav>
                                      </p:tavLst>
                                    </p:anim>
                                  </p:childTnLst>
                                </p:cTn>
                              </p:par>
                              <p:par>
                                <p:cTn id="115" presetID="2" presetClass="entr" presetSubtype="4" fill="hold" grpId="0" nodeType="withEffect">
                                  <p:stCondLst>
                                    <p:cond delay="0"/>
                                  </p:stCondLst>
                                  <p:childTnLst>
                                    <p:set>
                                      <p:cBhvr>
                                        <p:cTn id="116" dur="1" fill="hold">
                                          <p:stCondLst>
                                            <p:cond delay="0"/>
                                          </p:stCondLst>
                                        </p:cTn>
                                        <p:tgtEl>
                                          <p:spTgt spid="34"/>
                                        </p:tgtEl>
                                        <p:attrNameLst>
                                          <p:attrName>style.visibility</p:attrName>
                                        </p:attrNameLst>
                                      </p:cBhvr>
                                      <p:to>
                                        <p:strVal val="visible"/>
                                      </p:to>
                                    </p:set>
                                    <p:anim calcmode="lin" valueType="num">
                                      <p:cBhvr additive="base">
                                        <p:cTn id="117" dur="500" fill="hold"/>
                                        <p:tgtEl>
                                          <p:spTgt spid="34"/>
                                        </p:tgtEl>
                                        <p:attrNameLst>
                                          <p:attrName>ppt_x</p:attrName>
                                        </p:attrNameLst>
                                      </p:cBhvr>
                                      <p:tavLst>
                                        <p:tav tm="0">
                                          <p:val>
                                            <p:strVal val="#ppt_x"/>
                                          </p:val>
                                        </p:tav>
                                        <p:tav tm="100000">
                                          <p:val>
                                            <p:strVal val="#ppt_x"/>
                                          </p:val>
                                        </p:tav>
                                      </p:tavLst>
                                    </p:anim>
                                    <p:anim calcmode="lin" valueType="num">
                                      <p:cBhvr additive="base">
                                        <p:cTn id="118" dur="500" fill="hold"/>
                                        <p:tgtEl>
                                          <p:spTgt spid="34"/>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0"/>
                                  </p:stCondLst>
                                  <p:childTnLst>
                                    <p:set>
                                      <p:cBhvr>
                                        <p:cTn id="120" dur="1" fill="hold">
                                          <p:stCondLst>
                                            <p:cond delay="0"/>
                                          </p:stCondLst>
                                        </p:cTn>
                                        <p:tgtEl>
                                          <p:spTgt spid="35"/>
                                        </p:tgtEl>
                                        <p:attrNameLst>
                                          <p:attrName>style.visibility</p:attrName>
                                        </p:attrNameLst>
                                      </p:cBhvr>
                                      <p:to>
                                        <p:strVal val="visible"/>
                                      </p:to>
                                    </p:set>
                                    <p:anim calcmode="lin" valueType="num">
                                      <p:cBhvr additive="base">
                                        <p:cTn id="121" dur="500" fill="hold"/>
                                        <p:tgtEl>
                                          <p:spTgt spid="35"/>
                                        </p:tgtEl>
                                        <p:attrNameLst>
                                          <p:attrName>ppt_x</p:attrName>
                                        </p:attrNameLst>
                                      </p:cBhvr>
                                      <p:tavLst>
                                        <p:tav tm="0">
                                          <p:val>
                                            <p:strVal val="#ppt_x"/>
                                          </p:val>
                                        </p:tav>
                                        <p:tav tm="100000">
                                          <p:val>
                                            <p:strVal val="#ppt_x"/>
                                          </p:val>
                                        </p:tav>
                                      </p:tavLst>
                                    </p:anim>
                                    <p:anim calcmode="lin" valueType="num">
                                      <p:cBhvr additive="base">
                                        <p:cTn id="122" dur="500" fill="hold"/>
                                        <p:tgtEl>
                                          <p:spTgt spid="35"/>
                                        </p:tgtEl>
                                        <p:attrNameLst>
                                          <p:attrName>ppt_y</p:attrName>
                                        </p:attrNameLst>
                                      </p:cBhvr>
                                      <p:tavLst>
                                        <p:tav tm="0">
                                          <p:val>
                                            <p:strVal val="1+#ppt_h/2"/>
                                          </p:val>
                                        </p:tav>
                                        <p:tav tm="100000">
                                          <p:val>
                                            <p:strVal val="#ppt_y"/>
                                          </p:val>
                                        </p:tav>
                                      </p:tavLst>
                                    </p:anim>
                                  </p:childTnLst>
                                </p:cTn>
                              </p:par>
                              <p:par>
                                <p:cTn id="123" presetID="2" presetClass="entr" presetSubtype="4" fill="hold" grpId="0" nodeType="withEffect">
                                  <p:stCondLst>
                                    <p:cond delay="0"/>
                                  </p:stCondLst>
                                  <p:childTnLst>
                                    <p:set>
                                      <p:cBhvr>
                                        <p:cTn id="124" dur="1" fill="hold">
                                          <p:stCondLst>
                                            <p:cond delay="0"/>
                                          </p:stCondLst>
                                        </p:cTn>
                                        <p:tgtEl>
                                          <p:spTgt spid="36"/>
                                        </p:tgtEl>
                                        <p:attrNameLst>
                                          <p:attrName>style.visibility</p:attrName>
                                        </p:attrNameLst>
                                      </p:cBhvr>
                                      <p:to>
                                        <p:strVal val="visible"/>
                                      </p:to>
                                    </p:set>
                                    <p:anim calcmode="lin" valueType="num">
                                      <p:cBhvr additive="base">
                                        <p:cTn id="125" dur="500" fill="hold"/>
                                        <p:tgtEl>
                                          <p:spTgt spid="36"/>
                                        </p:tgtEl>
                                        <p:attrNameLst>
                                          <p:attrName>ppt_x</p:attrName>
                                        </p:attrNameLst>
                                      </p:cBhvr>
                                      <p:tavLst>
                                        <p:tav tm="0">
                                          <p:val>
                                            <p:strVal val="#ppt_x"/>
                                          </p:val>
                                        </p:tav>
                                        <p:tav tm="100000">
                                          <p:val>
                                            <p:strVal val="#ppt_x"/>
                                          </p:val>
                                        </p:tav>
                                      </p:tavLst>
                                    </p:anim>
                                    <p:anim calcmode="lin" valueType="num">
                                      <p:cBhvr additive="base">
                                        <p:cTn id="126" dur="500" fill="hold"/>
                                        <p:tgtEl>
                                          <p:spTgt spid="36"/>
                                        </p:tgtEl>
                                        <p:attrNameLst>
                                          <p:attrName>ppt_y</p:attrName>
                                        </p:attrNameLst>
                                      </p:cBhvr>
                                      <p:tavLst>
                                        <p:tav tm="0">
                                          <p:val>
                                            <p:strVal val="1+#ppt_h/2"/>
                                          </p:val>
                                        </p:tav>
                                        <p:tav tm="100000">
                                          <p:val>
                                            <p:strVal val="#ppt_y"/>
                                          </p:val>
                                        </p:tav>
                                      </p:tavLst>
                                    </p:anim>
                                  </p:childTnLst>
                                </p:cTn>
                              </p:par>
                              <p:par>
                                <p:cTn id="127" presetID="2" presetClass="entr" presetSubtype="4" fill="hold" grpId="0" nodeType="withEffect">
                                  <p:stCondLst>
                                    <p:cond delay="0"/>
                                  </p:stCondLst>
                                  <p:childTnLst>
                                    <p:set>
                                      <p:cBhvr>
                                        <p:cTn id="128" dur="1" fill="hold">
                                          <p:stCondLst>
                                            <p:cond delay="0"/>
                                          </p:stCondLst>
                                        </p:cTn>
                                        <p:tgtEl>
                                          <p:spTgt spid="37"/>
                                        </p:tgtEl>
                                        <p:attrNameLst>
                                          <p:attrName>style.visibility</p:attrName>
                                        </p:attrNameLst>
                                      </p:cBhvr>
                                      <p:to>
                                        <p:strVal val="visible"/>
                                      </p:to>
                                    </p:set>
                                    <p:anim calcmode="lin" valueType="num">
                                      <p:cBhvr additive="base">
                                        <p:cTn id="129" dur="500" fill="hold"/>
                                        <p:tgtEl>
                                          <p:spTgt spid="37"/>
                                        </p:tgtEl>
                                        <p:attrNameLst>
                                          <p:attrName>ppt_x</p:attrName>
                                        </p:attrNameLst>
                                      </p:cBhvr>
                                      <p:tavLst>
                                        <p:tav tm="0">
                                          <p:val>
                                            <p:strVal val="#ppt_x"/>
                                          </p:val>
                                        </p:tav>
                                        <p:tav tm="100000">
                                          <p:val>
                                            <p:strVal val="#ppt_x"/>
                                          </p:val>
                                        </p:tav>
                                      </p:tavLst>
                                    </p:anim>
                                    <p:anim calcmode="lin" valueType="num">
                                      <p:cBhvr additive="base">
                                        <p:cTn id="130" dur="500" fill="hold"/>
                                        <p:tgtEl>
                                          <p:spTgt spid="37"/>
                                        </p:tgtEl>
                                        <p:attrNameLst>
                                          <p:attrName>ppt_y</p:attrName>
                                        </p:attrNameLst>
                                      </p:cBhvr>
                                      <p:tavLst>
                                        <p:tav tm="0">
                                          <p:val>
                                            <p:strVal val="1+#ppt_h/2"/>
                                          </p:val>
                                        </p:tav>
                                        <p:tav tm="100000">
                                          <p:val>
                                            <p:strVal val="#ppt_y"/>
                                          </p:val>
                                        </p:tav>
                                      </p:tavLst>
                                    </p:anim>
                                  </p:childTnLst>
                                </p:cTn>
                              </p:par>
                              <p:par>
                                <p:cTn id="131" presetID="2" presetClass="entr" presetSubtype="4" fill="hold" grpId="0" nodeType="withEffect">
                                  <p:stCondLst>
                                    <p:cond delay="0"/>
                                  </p:stCondLst>
                                  <p:childTnLst>
                                    <p:set>
                                      <p:cBhvr>
                                        <p:cTn id="132" dur="1" fill="hold">
                                          <p:stCondLst>
                                            <p:cond delay="0"/>
                                          </p:stCondLst>
                                        </p:cTn>
                                        <p:tgtEl>
                                          <p:spTgt spid="38"/>
                                        </p:tgtEl>
                                        <p:attrNameLst>
                                          <p:attrName>style.visibility</p:attrName>
                                        </p:attrNameLst>
                                      </p:cBhvr>
                                      <p:to>
                                        <p:strVal val="visible"/>
                                      </p:to>
                                    </p:set>
                                    <p:anim calcmode="lin" valueType="num">
                                      <p:cBhvr additive="base">
                                        <p:cTn id="133" dur="500" fill="hold"/>
                                        <p:tgtEl>
                                          <p:spTgt spid="38"/>
                                        </p:tgtEl>
                                        <p:attrNameLst>
                                          <p:attrName>ppt_x</p:attrName>
                                        </p:attrNameLst>
                                      </p:cBhvr>
                                      <p:tavLst>
                                        <p:tav tm="0">
                                          <p:val>
                                            <p:strVal val="#ppt_x"/>
                                          </p:val>
                                        </p:tav>
                                        <p:tav tm="100000">
                                          <p:val>
                                            <p:strVal val="#ppt_x"/>
                                          </p:val>
                                        </p:tav>
                                      </p:tavLst>
                                    </p:anim>
                                    <p:anim calcmode="lin" valueType="num">
                                      <p:cBhvr additive="base">
                                        <p:cTn id="134" dur="500" fill="hold"/>
                                        <p:tgtEl>
                                          <p:spTgt spid="38"/>
                                        </p:tgtEl>
                                        <p:attrNameLst>
                                          <p:attrName>ppt_y</p:attrName>
                                        </p:attrNameLst>
                                      </p:cBhvr>
                                      <p:tavLst>
                                        <p:tav tm="0">
                                          <p:val>
                                            <p:strVal val="1+#ppt_h/2"/>
                                          </p:val>
                                        </p:tav>
                                        <p:tav tm="100000">
                                          <p:val>
                                            <p:strVal val="#ppt_y"/>
                                          </p:val>
                                        </p:tav>
                                      </p:tavLst>
                                    </p:anim>
                                  </p:childTnLst>
                                </p:cTn>
                              </p:par>
                              <p:par>
                                <p:cTn id="135" presetID="2" presetClass="entr" presetSubtype="4" fill="hold" grpId="0" nodeType="withEffect">
                                  <p:stCondLst>
                                    <p:cond delay="0"/>
                                  </p:stCondLst>
                                  <p:childTnLst>
                                    <p:set>
                                      <p:cBhvr>
                                        <p:cTn id="136" dur="1" fill="hold">
                                          <p:stCondLst>
                                            <p:cond delay="0"/>
                                          </p:stCondLst>
                                        </p:cTn>
                                        <p:tgtEl>
                                          <p:spTgt spid="39"/>
                                        </p:tgtEl>
                                        <p:attrNameLst>
                                          <p:attrName>style.visibility</p:attrName>
                                        </p:attrNameLst>
                                      </p:cBhvr>
                                      <p:to>
                                        <p:strVal val="visible"/>
                                      </p:to>
                                    </p:set>
                                    <p:anim calcmode="lin" valueType="num">
                                      <p:cBhvr additive="base">
                                        <p:cTn id="137" dur="500" fill="hold"/>
                                        <p:tgtEl>
                                          <p:spTgt spid="39"/>
                                        </p:tgtEl>
                                        <p:attrNameLst>
                                          <p:attrName>ppt_x</p:attrName>
                                        </p:attrNameLst>
                                      </p:cBhvr>
                                      <p:tavLst>
                                        <p:tav tm="0">
                                          <p:val>
                                            <p:strVal val="#ppt_x"/>
                                          </p:val>
                                        </p:tav>
                                        <p:tav tm="100000">
                                          <p:val>
                                            <p:strVal val="#ppt_x"/>
                                          </p:val>
                                        </p:tav>
                                      </p:tavLst>
                                    </p:anim>
                                    <p:anim calcmode="lin" valueType="num">
                                      <p:cBhvr additive="base">
                                        <p:cTn id="138"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3" grpId="0" animBg="1"/>
      <p:bldP spid="42" grpId="0" animBg="1"/>
      <p:bldP spid="4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16</a:t>
            </a:fld>
            <a:endParaRPr lang="en-US" dirty="0"/>
          </a:p>
        </p:txBody>
      </p:sp>
      <p:sp>
        <p:nvSpPr>
          <p:cNvPr id="4" name="Title 3"/>
          <p:cNvSpPr>
            <a:spLocks noGrp="1"/>
          </p:cNvSpPr>
          <p:nvPr>
            <p:ph type="title"/>
          </p:nvPr>
        </p:nvSpPr>
        <p:spPr/>
        <p:txBody>
          <a:bodyPr>
            <a:normAutofit/>
          </a:bodyPr>
          <a:lstStyle/>
          <a:p>
            <a:r>
              <a:rPr lang="en-US" dirty="0" smtClean="0"/>
              <a:t>No Significant Decline in Recidivism Rates</a:t>
            </a:r>
            <a:endParaRPr lang="en-US" dirty="0"/>
          </a:p>
        </p:txBody>
      </p:sp>
      <p:sp>
        <p:nvSpPr>
          <p:cNvPr id="11" name="TextBox 10"/>
          <p:cNvSpPr txBox="1"/>
          <p:nvPr/>
        </p:nvSpPr>
        <p:spPr>
          <a:xfrm>
            <a:off x="723208" y="1681883"/>
            <a:ext cx="7684335" cy="954107"/>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a:t>3</a:t>
            </a:r>
            <a:r>
              <a:rPr lang="en-US" dirty="0" smtClean="0"/>
              <a:t>.  One-year recidivism rates, in general, did not decline for the release groups in 2011, 2012, 2013</a:t>
            </a:r>
            <a:endParaRPr lang="en-US" dirty="0"/>
          </a:p>
        </p:txBody>
      </p:sp>
    </p:spTree>
    <p:extLst>
      <p:ext uri="{BB962C8B-B14F-4D97-AF65-F5344CB8AC3E}">
        <p14:creationId xmlns:p14="http://schemas.microsoft.com/office/powerpoint/2010/main" val="2102900390"/>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1124520" y="2084425"/>
            <a:ext cx="6475687" cy="2733990"/>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17</a:t>
            </a:fld>
            <a:endParaRPr lang="en-US" dirty="0"/>
          </a:p>
        </p:txBody>
      </p:sp>
      <p:sp>
        <p:nvSpPr>
          <p:cNvPr id="3" name="Text Placeholder 2"/>
          <p:cNvSpPr>
            <a:spLocks noGrp="1"/>
          </p:cNvSpPr>
          <p:nvPr>
            <p:ph type="body" sz="quarter" idx="13"/>
          </p:nvPr>
        </p:nvSpPr>
        <p:spPr/>
        <p:txBody>
          <a:bodyPr/>
          <a:lstStyle/>
          <a:p>
            <a:endParaRPr lang="en-US"/>
          </a:p>
        </p:txBody>
      </p:sp>
      <p:sp>
        <p:nvSpPr>
          <p:cNvPr id="4" name="Title 3"/>
          <p:cNvSpPr>
            <a:spLocks noGrp="1"/>
          </p:cNvSpPr>
          <p:nvPr>
            <p:ph type="title"/>
          </p:nvPr>
        </p:nvSpPr>
        <p:spPr/>
        <p:txBody>
          <a:bodyPr/>
          <a:lstStyle/>
          <a:p>
            <a:r>
              <a:rPr lang="en-US" dirty="0" smtClean="0"/>
              <a:t>One-Year Recidivism Rates – All Jail Releases</a:t>
            </a:r>
            <a:endParaRPr lang="en-US" dirty="0"/>
          </a:p>
        </p:txBody>
      </p:sp>
      <p:sp>
        <p:nvSpPr>
          <p:cNvPr id="5" name="TextBox 4"/>
          <p:cNvSpPr txBox="1"/>
          <p:nvPr/>
        </p:nvSpPr>
        <p:spPr>
          <a:xfrm>
            <a:off x="2490729" y="2223962"/>
            <a:ext cx="483959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All Jail Releases</a:t>
            </a:r>
            <a:endParaRPr lang="en-US" sz="1800" dirty="0"/>
          </a:p>
        </p:txBody>
      </p:sp>
      <p:sp>
        <p:nvSpPr>
          <p:cNvPr id="6" name="Rectangle 5"/>
          <p:cNvSpPr/>
          <p:nvPr/>
        </p:nvSpPr>
        <p:spPr>
          <a:xfrm>
            <a:off x="2590949" y="3269669"/>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28%</a:t>
            </a:r>
            <a:endParaRPr lang="en-US" b="1" dirty="0"/>
          </a:p>
        </p:txBody>
      </p:sp>
      <p:sp>
        <p:nvSpPr>
          <p:cNvPr id="7" name="TextBox 6"/>
          <p:cNvSpPr txBox="1"/>
          <p:nvPr/>
        </p:nvSpPr>
        <p:spPr>
          <a:xfrm>
            <a:off x="1503508" y="3266754"/>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2011</a:t>
            </a:r>
            <a:endParaRPr lang="en-US" sz="1800" dirty="0"/>
          </a:p>
        </p:txBody>
      </p:sp>
      <p:sp>
        <p:nvSpPr>
          <p:cNvPr id="8" name="TextBox 7"/>
          <p:cNvSpPr txBox="1"/>
          <p:nvPr/>
        </p:nvSpPr>
        <p:spPr>
          <a:xfrm>
            <a:off x="1512237" y="3744572"/>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2012</a:t>
            </a:r>
            <a:endParaRPr lang="en-US" sz="1800" dirty="0"/>
          </a:p>
        </p:txBody>
      </p:sp>
      <p:sp>
        <p:nvSpPr>
          <p:cNvPr id="9" name="TextBox 8"/>
          <p:cNvSpPr txBox="1"/>
          <p:nvPr/>
        </p:nvSpPr>
        <p:spPr>
          <a:xfrm>
            <a:off x="1503509" y="4228676"/>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2013</a:t>
            </a:r>
            <a:endParaRPr lang="en-US" sz="1800" dirty="0"/>
          </a:p>
        </p:txBody>
      </p:sp>
      <p:sp>
        <p:nvSpPr>
          <p:cNvPr id="10" name="Rectangle 9"/>
          <p:cNvSpPr/>
          <p:nvPr/>
        </p:nvSpPr>
        <p:spPr>
          <a:xfrm>
            <a:off x="2591700" y="3744296"/>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28%</a:t>
            </a:r>
            <a:endParaRPr lang="en-US" b="1" dirty="0"/>
          </a:p>
        </p:txBody>
      </p:sp>
      <p:sp>
        <p:nvSpPr>
          <p:cNvPr id="11" name="Rectangle 10"/>
          <p:cNvSpPr/>
          <p:nvPr/>
        </p:nvSpPr>
        <p:spPr>
          <a:xfrm>
            <a:off x="2582972" y="4256834"/>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28%</a:t>
            </a:r>
            <a:endParaRPr lang="en-US" b="1" dirty="0"/>
          </a:p>
        </p:txBody>
      </p:sp>
      <p:sp>
        <p:nvSpPr>
          <p:cNvPr id="14" name="TextBox 13"/>
          <p:cNvSpPr txBox="1"/>
          <p:nvPr/>
        </p:nvSpPr>
        <p:spPr>
          <a:xfrm>
            <a:off x="2479003" y="2758929"/>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Dallas </a:t>
            </a:r>
            <a:endParaRPr lang="en-US" sz="1800" dirty="0"/>
          </a:p>
        </p:txBody>
      </p:sp>
      <p:sp>
        <p:nvSpPr>
          <p:cNvPr id="15" name="TextBox 14"/>
          <p:cNvSpPr txBox="1"/>
          <p:nvPr/>
        </p:nvSpPr>
        <p:spPr>
          <a:xfrm>
            <a:off x="3493910" y="2759691"/>
            <a:ext cx="94184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Tarrant</a:t>
            </a:r>
            <a:endParaRPr lang="en-US" sz="1800" dirty="0"/>
          </a:p>
        </p:txBody>
      </p:sp>
      <p:sp>
        <p:nvSpPr>
          <p:cNvPr id="16" name="TextBox 15"/>
          <p:cNvSpPr txBox="1"/>
          <p:nvPr/>
        </p:nvSpPr>
        <p:spPr>
          <a:xfrm>
            <a:off x="4508816" y="2760455"/>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El Paso</a:t>
            </a:r>
            <a:endParaRPr lang="en-US" sz="1800" dirty="0"/>
          </a:p>
        </p:txBody>
      </p:sp>
      <p:sp>
        <p:nvSpPr>
          <p:cNvPr id="40" name="TextBox 39"/>
          <p:cNvSpPr txBox="1"/>
          <p:nvPr/>
        </p:nvSpPr>
        <p:spPr>
          <a:xfrm>
            <a:off x="5485811" y="2761218"/>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Bexar</a:t>
            </a:r>
            <a:endParaRPr lang="en-US" sz="1800" dirty="0"/>
          </a:p>
        </p:txBody>
      </p:sp>
      <p:sp>
        <p:nvSpPr>
          <p:cNvPr id="41" name="TextBox 40"/>
          <p:cNvSpPr txBox="1"/>
          <p:nvPr/>
        </p:nvSpPr>
        <p:spPr>
          <a:xfrm>
            <a:off x="6453328" y="2761982"/>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Harris</a:t>
            </a:r>
            <a:endParaRPr lang="en-US" sz="1800" dirty="0"/>
          </a:p>
        </p:txBody>
      </p:sp>
      <p:sp>
        <p:nvSpPr>
          <p:cNvPr id="42" name="Rectangle 41"/>
          <p:cNvSpPr/>
          <p:nvPr/>
        </p:nvSpPr>
        <p:spPr>
          <a:xfrm>
            <a:off x="3615334" y="3279910"/>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26%</a:t>
            </a:r>
            <a:endParaRPr lang="en-US" b="1" dirty="0"/>
          </a:p>
        </p:txBody>
      </p:sp>
      <p:sp>
        <p:nvSpPr>
          <p:cNvPr id="43" name="Rectangle 42"/>
          <p:cNvSpPr/>
          <p:nvPr/>
        </p:nvSpPr>
        <p:spPr>
          <a:xfrm>
            <a:off x="3616085" y="3754537"/>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27%</a:t>
            </a:r>
            <a:endParaRPr lang="en-US" b="1" dirty="0"/>
          </a:p>
        </p:txBody>
      </p:sp>
      <p:sp>
        <p:nvSpPr>
          <p:cNvPr id="44" name="Rectangle 43"/>
          <p:cNvSpPr/>
          <p:nvPr/>
        </p:nvSpPr>
        <p:spPr>
          <a:xfrm>
            <a:off x="3607357" y="4267075"/>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28%</a:t>
            </a:r>
            <a:endParaRPr lang="en-US" b="1" dirty="0"/>
          </a:p>
        </p:txBody>
      </p:sp>
      <p:sp>
        <p:nvSpPr>
          <p:cNvPr id="45" name="Rectangle 44"/>
          <p:cNvSpPr/>
          <p:nvPr/>
        </p:nvSpPr>
        <p:spPr>
          <a:xfrm>
            <a:off x="4639719" y="3280674"/>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21%</a:t>
            </a:r>
            <a:endParaRPr lang="en-US" b="1" dirty="0"/>
          </a:p>
        </p:txBody>
      </p:sp>
      <p:sp>
        <p:nvSpPr>
          <p:cNvPr id="46" name="Rectangle 45"/>
          <p:cNvSpPr/>
          <p:nvPr/>
        </p:nvSpPr>
        <p:spPr>
          <a:xfrm>
            <a:off x="4640470" y="3755301"/>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22%</a:t>
            </a:r>
            <a:endParaRPr lang="en-US" b="1" dirty="0"/>
          </a:p>
        </p:txBody>
      </p:sp>
      <p:sp>
        <p:nvSpPr>
          <p:cNvPr id="48" name="Rectangle 47"/>
          <p:cNvSpPr/>
          <p:nvPr/>
        </p:nvSpPr>
        <p:spPr>
          <a:xfrm>
            <a:off x="5664104" y="3281438"/>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22%</a:t>
            </a:r>
            <a:endParaRPr lang="en-US" b="1" dirty="0"/>
          </a:p>
        </p:txBody>
      </p:sp>
      <p:sp>
        <p:nvSpPr>
          <p:cNvPr id="49" name="Rectangle 48"/>
          <p:cNvSpPr/>
          <p:nvPr/>
        </p:nvSpPr>
        <p:spPr>
          <a:xfrm>
            <a:off x="5664855" y="3756065"/>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22%</a:t>
            </a:r>
            <a:endParaRPr lang="en-US" b="1" dirty="0"/>
          </a:p>
        </p:txBody>
      </p:sp>
      <p:sp>
        <p:nvSpPr>
          <p:cNvPr id="51" name="Rectangle 50"/>
          <p:cNvSpPr/>
          <p:nvPr/>
        </p:nvSpPr>
        <p:spPr>
          <a:xfrm>
            <a:off x="6622143" y="3282202"/>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25%</a:t>
            </a:r>
            <a:endParaRPr lang="en-US" b="1" dirty="0"/>
          </a:p>
        </p:txBody>
      </p:sp>
    </p:spTree>
    <p:extLst>
      <p:ext uri="{BB962C8B-B14F-4D97-AF65-F5344CB8AC3E}">
        <p14:creationId xmlns:p14="http://schemas.microsoft.com/office/powerpoint/2010/main" val="1771966337"/>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p:cNvSpPr/>
          <p:nvPr/>
        </p:nvSpPr>
        <p:spPr>
          <a:xfrm>
            <a:off x="2316884" y="3761659"/>
            <a:ext cx="6475687" cy="2666125"/>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Rectangle 54"/>
          <p:cNvSpPr/>
          <p:nvPr/>
        </p:nvSpPr>
        <p:spPr>
          <a:xfrm>
            <a:off x="2297496" y="1045114"/>
            <a:ext cx="6475687" cy="2637040"/>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a:xfrm>
            <a:off x="6492954" y="6492875"/>
            <a:ext cx="2777067" cy="365125"/>
          </a:xfrm>
        </p:spPr>
        <p:txBody>
          <a:bodyPr/>
          <a:lstStyle/>
          <a:p>
            <a:r>
              <a:rPr lang="en-US" smtClean="0"/>
              <a:t>Council of State Governments Justice Center  | </a:t>
            </a:r>
            <a:fld id="{EBB00C1F-5E13-4290-AE8B-E92C222CD390}" type="slidenum">
              <a:rPr lang="en-US" smtClean="0"/>
              <a:pPr/>
              <a:t>18</a:t>
            </a:fld>
            <a:endParaRPr lang="en-US" dirty="0"/>
          </a:p>
        </p:txBody>
      </p:sp>
      <p:sp>
        <p:nvSpPr>
          <p:cNvPr id="4" name="Title 3"/>
          <p:cNvSpPr>
            <a:spLocks noGrp="1"/>
          </p:cNvSpPr>
          <p:nvPr>
            <p:ph type="title"/>
          </p:nvPr>
        </p:nvSpPr>
        <p:spPr/>
        <p:txBody>
          <a:bodyPr>
            <a:noAutofit/>
          </a:bodyPr>
          <a:lstStyle/>
          <a:p>
            <a:r>
              <a:rPr lang="en-US" dirty="0" smtClean="0"/>
              <a:t>One-Year Recidivism Rates</a:t>
            </a:r>
            <a:br>
              <a:rPr lang="en-US" dirty="0" smtClean="0"/>
            </a:br>
            <a:r>
              <a:rPr lang="en-US" dirty="0" smtClean="0"/>
              <a:t>Pretrial and Commercial Bond </a:t>
            </a:r>
            <a:endParaRPr lang="en-US" dirty="0"/>
          </a:p>
        </p:txBody>
      </p:sp>
      <p:sp>
        <p:nvSpPr>
          <p:cNvPr id="5" name="TextBox 4"/>
          <p:cNvSpPr txBox="1"/>
          <p:nvPr/>
        </p:nvSpPr>
        <p:spPr>
          <a:xfrm>
            <a:off x="3804073" y="1202525"/>
            <a:ext cx="483959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Pre-Trial Release </a:t>
            </a:r>
            <a:endParaRPr lang="en-US" sz="1800" dirty="0"/>
          </a:p>
        </p:txBody>
      </p:sp>
      <p:sp>
        <p:nvSpPr>
          <p:cNvPr id="6" name="Rectangle 5"/>
          <p:cNvSpPr/>
          <p:nvPr/>
        </p:nvSpPr>
        <p:spPr>
          <a:xfrm>
            <a:off x="3926997" y="2150260"/>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27%</a:t>
            </a:r>
            <a:endParaRPr lang="en-US" b="1" dirty="0"/>
          </a:p>
        </p:txBody>
      </p:sp>
      <p:sp>
        <p:nvSpPr>
          <p:cNvPr id="7" name="TextBox 6"/>
          <p:cNvSpPr txBox="1"/>
          <p:nvPr/>
        </p:nvSpPr>
        <p:spPr>
          <a:xfrm>
            <a:off x="2831536" y="2178968"/>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2011</a:t>
            </a:r>
            <a:endParaRPr lang="en-US" sz="1800" dirty="0"/>
          </a:p>
        </p:txBody>
      </p:sp>
      <p:sp>
        <p:nvSpPr>
          <p:cNvPr id="8" name="TextBox 7"/>
          <p:cNvSpPr txBox="1"/>
          <p:nvPr/>
        </p:nvSpPr>
        <p:spPr>
          <a:xfrm>
            <a:off x="2839556" y="2649254"/>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2012</a:t>
            </a:r>
            <a:endParaRPr lang="en-US" sz="1800" dirty="0"/>
          </a:p>
        </p:txBody>
      </p:sp>
      <p:sp>
        <p:nvSpPr>
          <p:cNvPr id="9" name="TextBox 8"/>
          <p:cNvSpPr txBox="1"/>
          <p:nvPr/>
        </p:nvSpPr>
        <p:spPr>
          <a:xfrm>
            <a:off x="2831537" y="3137425"/>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2013</a:t>
            </a:r>
            <a:endParaRPr lang="en-US" sz="1800" dirty="0"/>
          </a:p>
        </p:txBody>
      </p:sp>
      <p:sp>
        <p:nvSpPr>
          <p:cNvPr id="10" name="Rectangle 9"/>
          <p:cNvSpPr/>
          <p:nvPr/>
        </p:nvSpPr>
        <p:spPr>
          <a:xfrm>
            <a:off x="3927748" y="2624887"/>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30%</a:t>
            </a:r>
            <a:endParaRPr lang="en-US" b="1" dirty="0"/>
          </a:p>
        </p:txBody>
      </p:sp>
      <p:sp>
        <p:nvSpPr>
          <p:cNvPr id="11" name="Rectangle 10"/>
          <p:cNvSpPr/>
          <p:nvPr/>
        </p:nvSpPr>
        <p:spPr>
          <a:xfrm>
            <a:off x="3919020" y="3137425"/>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31%</a:t>
            </a:r>
            <a:endParaRPr lang="en-US" b="1" dirty="0"/>
          </a:p>
        </p:txBody>
      </p:sp>
      <p:sp>
        <p:nvSpPr>
          <p:cNvPr id="14" name="TextBox 13"/>
          <p:cNvSpPr txBox="1"/>
          <p:nvPr/>
        </p:nvSpPr>
        <p:spPr>
          <a:xfrm>
            <a:off x="3815051" y="1639520"/>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Dallas </a:t>
            </a:r>
            <a:endParaRPr lang="en-US" sz="1800" dirty="0"/>
          </a:p>
        </p:txBody>
      </p:sp>
      <p:sp>
        <p:nvSpPr>
          <p:cNvPr id="15" name="TextBox 14"/>
          <p:cNvSpPr txBox="1"/>
          <p:nvPr/>
        </p:nvSpPr>
        <p:spPr>
          <a:xfrm>
            <a:off x="4829958" y="1640282"/>
            <a:ext cx="94184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Tarrant</a:t>
            </a:r>
            <a:endParaRPr lang="en-US" sz="1800" dirty="0"/>
          </a:p>
        </p:txBody>
      </p:sp>
      <p:sp>
        <p:nvSpPr>
          <p:cNvPr id="16" name="TextBox 15"/>
          <p:cNvSpPr txBox="1"/>
          <p:nvPr/>
        </p:nvSpPr>
        <p:spPr>
          <a:xfrm>
            <a:off x="5844864" y="1641046"/>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El Paso</a:t>
            </a:r>
            <a:endParaRPr lang="en-US" sz="1800" dirty="0"/>
          </a:p>
        </p:txBody>
      </p:sp>
      <p:sp>
        <p:nvSpPr>
          <p:cNvPr id="40" name="TextBox 39"/>
          <p:cNvSpPr txBox="1"/>
          <p:nvPr/>
        </p:nvSpPr>
        <p:spPr>
          <a:xfrm>
            <a:off x="6821859" y="1641809"/>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Bexar</a:t>
            </a:r>
            <a:endParaRPr lang="en-US" sz="1800" dirty="0"/>
          </a:p>
        </p:txBody>
      </p:sp>
      <p:sp>
        <p:nvSpPr>
          <p:cNvPr id="41" name="TextBox 40"/>
          <p:cNvSpPr txBox="1"/>
          <p:nvPr/>
        </p:nvSpPr>
        <p:spPr>
          <a:xfrm>
            <a:off x="7789376" y="1642573"/>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Harris</a:t>
            </a:r>
            <a:endParaRPr lang="en-US" sz="1800" dirty="0"/>
          </a:p>
        </p:txBody>
      </p:sp>
      <p:sp>
        <p:nvSpPr>
          <p:cNvPr id="42" name="Rectangle 41"/>
          <p:cNvSpPr/>
          <p:nvPr/>
        </p:nvSpPr>
        <p:spPr>
          <a:xfrm>
            <a:off x="4951382" y="2160501"/>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20%</a:t>
            </a:r>
            <a:endParaRPr lang="en-US" b="1" dirty="0"/>
          </a:p>
        </p:txBody>
      </p:sp>
      <p:sp>
        <p:nvSpPr>
          <p:cNvPr id="43" name="Rectangle 42"/>
          <p:cNvSpPr/>
          <p:nvPr/>
        </p:nvSpPr>
        <p:spPr>
          <a:xfrm>
            <a:off x="4952133" y="2635128"/>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20%</a:t>
            </a:r>
            <a:endParaRPr lang="en-US" b="1" dirty="0"/>
          </a:p>
        </p:txBody>
      </p:sp>
      <p:sp>
        <p:nvSpPr>
          <p:cNvPr id="44" name="Rectangle 43"/>
          <p:cNvSpPr/>
          <p:nvPr/>
        </p:nvSpPr>
        <p:spPr>
          <a:xfrm>
            <a:off x="4943405" y="3147666"/>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18%</a:t>
            </a:r>
            <a:endParaRPr lang="en-US" b="1" dirty="0"/>
          </a:p>
        </p:txBody>
      </p:sp>
      <p:sp>
        <p:nvSpPr>
          <p:cNvPr id="45" name="Rectangle 44"/>
          <p:cNvSpPr/>
          <p:nvPr/>
        </p:nvSpPr>
        <p:spPr>
          <a:xfrm>
            <a:off x="5975767" y="2161265"/>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29%</a:t>
            </a:r>
            <a:endParaRPr lang="en-US" b="1" dirty="0"/>
          </a:p>
        </p:txBody>
      </p:sp>
      <p:sp>
        <p:nvSpPr>
          <p:cNvPr id="46" name="Rectangle 45"/>
          <p:cNvSpPr/>
          <p:nvPr/>
        </p:nvSpPr>
        <p:spPr>
          <a:xfrm>
            <a:off x="5976518" y="2635892"/>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30%</a:t>
            </a:r>
            <a:endParaRPr lang="en-US" b="1" dirty="0"/>
          </a:p>
        </p:txBody>
      </p:sp>
      <p:sp>
        <p:nvSpPr>
          <p:cNvPr id="48" name="Rectangle 47"/>
          <p:cNvSpPr/>
          <p:nvPr/>
        </p:nvSpPr>
        <p:spPr>
          <a:xfrm>
            <a:off x="7000152" y="2162029"/>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21%</a:t>
            </a:r>
            <a:endParaRPr lang="en-US" b="1" dirty="0"/>
          </a:p>
        </p:txBody>
      </p:sp>
      <p:sp>
        <p:nvSpPr>
          <p:cNvPr id="49" name="Rectangle 48"/>
          <p:cNvSpPr/>
          <p:nvPr/>
        </p:nvSpPr>
        <p:spPr>
          <a:xfrm>
            <a:off x="7000903" y="2636656"/>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22%</a:t>
            </a:r>
            <a:endParaRPr lang="en-US" b="1" dirty="0"/>
          </a:p>
        </p:txBody>
      </p:sp>
      <p:sp>
        <p:nvSpPr>
          <p:cNvPr id="51" name="Rectangle 50"/>
          <p:cNvSpPr/>
          <p:nvPr/>
        </p:nvSpPr>
        <p:spPr>
          <a:xfrm>
            <a:off x="7958191" y="2162793"/>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15%</a:t>
            </a:r>
            <a:endParaRPr lang="en-US" b="1" dirty="0"/>
          </a:p>
        </p:txBody>
      </p:sp>
      <p:sp>
        <p:nvSpPr>
          <p:cNvPr id="25" name="TextBox 24"/>
          <p:cNvSpPr txBox="1"/>
          <p:nvPr/>
        </p:nvSpPr>
        <p:spPr>
          <a:xfrm>
            <a:off x="3582506" y="3859541"/>
            <a:ext cx="483959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Commercial Bond Release </a:t>
            </a:r>
            <a:endParaRPr lang="en-US" sz="1800" dirty="0"/>
          </a:p>
        </p:txBody>
      </p:sp>
      <p:sp>
        <p:nvSpPr>
          <p:cNvPr id="26" name="Rectangle 25"/>
          <p:cNvSpPr/>
          <p:nvPr/>
        </p:nvSpPr>
        <p:spPr>
          <a:xfrm>
            <a:off x="3705430" y="4807276"/>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24%</a:t>
            </a:r>
            <a:endParaRPr lang="en-US" b="1" dirty="0"/>
          </a:p>
        </p:txBody>
      </p:sp>
      <p:sp>
        <p:nvSpPr>
          <p:cNvPr id="27" name="TextBox 26"/>
          <p:cNvSpPr txBox="1"/>
          <p:nvPr/>
        </p:nvSpPr>
        <p:spPr>
          <a:xfrm>
            <a:off x="2644924" y="4835984"/>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2011</a:t>
            </a:r>
            <a:endParaRPr lang="en-US" sz="1800" dirty="0"/>
          </a:p>
        </p:txBody>
      </p:sp>
      <p:sp>
        <p:nvSpPr>
          <p:cNvPr id="28" name="TextBox 27"/>
          <p:cNvSpPr txBox="1"/>
          <p:nvPr/>
        </p:nvSpPr>
        <p:spPr>
          <a:xfrm>
            <a:off x="2644924" y="5293049"/>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2012</a:t>
            </a:r>
            <a:endParaRPr lang="en-US" sz="1800" dirty="0"/>
          </a:p>
        </p:txBody>
      </p:sp>
      <p:sp>
        <p:nvSpPr>
          <p:cNvPr id="29" name="TextBox 28"/>
          <p:cNvSpPr txBox="1"/>
          <p:nvPr/>
        </p:nvSpPr>
        <p:spPr>
          <a:xfrm>
            <a:off x="2644924" y="5794723"/>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2013</a:t>
            </a:r>
            <a:endParaRPr lang="en-US" sz="1800" dirty="0"/>
          </a:p>
        </p:txBody>
      </p:sp>
      <p:sp>
        <p:nvSpPr>
          <p:cNvPr id="30" name="Rectangle 29"/>
          <p:cNvSpPr/>
          <p:nvPr/>
        </p:nvSpPr>
        <p:spPr>
          <a:xfrm>
            <a:off x="3706181" y="5281903"/>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26%</a:t>
            </a:r>
            <a:endParaRPr lang="en-US" b="1" dirty="0"/>
          </a:p>
        </p:txBody>
      </p:sp>
      <p:sp>
        <p:nvSpPr>
          <p:cNvPr id="31" name="Rectangle 30"/>
          <p:cNvSpPr/>
          <p:nvPr/>
        </p:nvSpPr>
        <p:spPr>
          <a:xfrm>
            <a:off x="3697453" y="5794441"/>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25%</a:t>
            </a:r>
            <a:endParaRPr lang="en-US" b="1" dirty="0"/>
          </a:p>
        </p:txBody>
      </p:sp>
      <p:sp>
        <p:nvSpPr>
          <p:cNvPr id="32" name="TextBox 31"/>
          <p:cNvSpPr txBox="1"/>
          <p:nvPr/>
        </p:nvSpPr>
        <p:spPr>
          <a:xfrm>
            <a:off x="3593484" y="4296536"/>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Dallas </a:t>
            </a:r>
            <a:endParaRPr lang="en-US" sz="1800" dirty="0"/>
          </a:p>
        </p:txBody>
      </p:sp>
      <p:sp>
        <p:nvSpPr>
          <p:cNvPr id="33" name="TextBox 32"/>
          <p:cNvSpPr txBox="1"/>
          <p:nvPr/>
        </p:nvSpPr>
        <p:spPr>
          <a:xfrm>
            <a:off x="4608391" y="4297298"/>
            <a:ext cx="94184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Tarrant</a:t>
            </a:r>
            <a:endParaRPr lang="en-US" sz="1800" dirty="0"/>
          </a:p>
        </p:txBody>
      </p:sp>
      <p:sp>
        <p:nvSpPr>
          <p:cNvPr id="34" name="TextBox 33"/>
          <p:cNvSpPr txBox="1"/>
          <p:nvPr/>
        </p:nvSpPr>
        <p:spPr>
          <a:xfrm>
            <a:off x="5623297" y="4298062"/>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El Paso</a:t>
            </a:r>
            <a:endParaRPr lang="en-US" sz="1800" dirty="0"/>
          </a:p>
        </p:txBody>
      </p:sp>
      <p:sp>
        <p:nvSpPr>
          <p:cNvPr id="35" name="TextBox 34"/>
          <p:cNvSpPr txBox="1"/>
          <p:nvPr/>
        </p:nvSpPr>
        <p:spPr>
          <a:xfrm>
            <a:off x="6600292" y="4298825"/>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Bexar</a:t>
            </a:r>
            <a:endParaRPr lang="en-US" sz="1800" dirty="0"/>
          </a:p>
        </p:txBody>
      </p:sp>
      <p:sp>
        <p:nvSpPr>
          <p:cNvPr id="36" name="TextBox 35"/>
          <p:cNvSpPr txBox="1"/>
          <p:nvPr/>
        </p:nvSpPr>
        <p:spPr>
          <a:xfrm>
            <a:off x="7567809" y="4299589"/>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Harris</a:t>
            </a:r>
            <a:endParaRPr lang="en-US" sz="1800" dirty="0"/>
          </a:p>
        </p:txBody>
      </p:sp>
      <p:sp>
        <p:nvSpPr>
          <p:cNvPr id="37" name="Rectangle 36"/>
          <p:cNvSpPr/>
          <p:nvPr/>
        </p:nvSpPr>
        <p:spPr>
          <a:xfrm>
            <a:off x="4729815" y="4817517"/>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24%</a:t>
            </a:r>
            <a:endParaRPr lang="en-US" b="1" dirty="0"/>
          </a:p>
        </p:txBody>
      </p:sp>
      <p:sp>
        <p:nvSpPr>
          <p:cNvPr id="38" name="Rectangle 37"/>
          <p:cNvSpPr/>
          <p:nvPr/>
        </p:nvSpPr>
        <p:spPr>
          <a:xfrm>
            <a:off x="4730566" y="5292144"/>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26%</a:t>
            </a:r>
            <a:endParaRPr lang="en-US" b="1" dirty="0"/>
          </a:p>
        </p:txBody>
      </p:sp>
      <p:sp>
        <p:nvSpPr>
          <p:cNvPr id="39" name="Rectangle 38"/>
          <p:cNvSpPr/>
          <p:nvPr/>
        </p:nvSpPr>
        <p:spPr>
          <a:xfrm>
            <a:off x="4721838" y="5804682"/>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23%</a:t>
            </a:r>
            <a:endParaRPr lang="en-US" b="1" dirty="0"/>
          </a:p>
        </p:txBody>
      </p:sp>
      <p:sp>
        <p:nvSpPr>
          <p:cNvPr id="47" name="Rectangle 46"/>
          <p:cNvSpPr/>
          <p:nvPr/>
        </p:nvSpPr>
        <p:spPr>
          <a:xfrm>
            <a:off x="5754200" y="4818281"/>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18%</a:t>
            </a:r>
            <a:endParaRPr lang="en-US" b="1" dirty="0"/>
          </a:p>
        </p:txBody>
      </p:sp>
      <p:sp>
        <p:nvSpPr>
          <p:cNvPr id="50" name="Rectangle 49"/>
          <p:cNvSpPr/>
          <p:nvPr/>
        </p:nvSpPr>
        <p:spPr>
          <a:xfrm>
            <a:off x="5754951" y="5292908"/>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20%</a:t>
            </a:r>
            <a:endParaRPr lang="en-US" b="1" dirty="0"/>
          </a:p>
        </p:txBody>
      </p:sp>
      <p:sp>
        <p:nvSpPr>
          <p:cNvPr id="52" name="Rectangle 51"/>
          <p:cNvSpPr/>
          <p:nvPr/>
        </p:nvSpPr>
        <p:spPr>
          <a:xfrm>
            <a:off x="6778585" y="4819045"/>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23%</a:t>
            </a:r>
            <a:endParaRPr lang="en-US" b="1" dirty="0"/>
          </a:p>
        </p:txBody>
      </p:sp>
      <p:sp>
        <p:nvSpPr>
          <p:cNvPr id="53" name="Rectangle 52"/>
          <p:cNvSpPr/>
          <p:nvPr/>
        </p:nvSpPr>
        <p:spPr>
          <a:xfrm>
            <a:off x="6779336" y="5293672"/>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23%</a:t>
            </a:r>
            <a:endParaRPr lang="en-US" b="1" dirty="0"/>
          </a:p>
        </p:txBody>
      </p:sp>
      <p:sp>
        <p:nvSpPr>
          <p:cNvPr id="54" name="Rectangle 53"/>
          <p:cNvSpPr/>
          <p:nvPr/>
        </p:nvSpPr>
        <p:spPr>
          <a:xfrm>
            <a:off x="7736624" y="4819809"/>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20%</a:t>
            </a:r>
            <a:endParaRPr lang="en-US" b="1" dirty="0"/>
          </a:p>
        </p:txBody>
      </p:sp>
      <p:sp>
        <p:nvSpPr>
          <p:cNvPr id="57" name="Rectangle 56"/>
          <p:cNvSpPr/>
          <p:nvPr/>
        </p:nvSpPr>
        <p:spPr>
          <a:xfrm>
            <a:off x="275454" y="1839902"/>
            <a:ext cx="1887022" cy="318572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During this period Dallas and El Paso did not have pretrial supervision</a:t>
            </a:r>
          </a:p>
          <a:p>
            <a:pPr algn="ctr"/>
            <a:endParaRPr lang="en-US" b="1" dirty="0"/>
          </a:p>
          <a:p>
            <a:pPr algn="ctr"/>
            <a:r>
              <a:rPr lang="en-US" b="1" dirty="0" smtClean="0"/>
              <a:t>Bexar and Tarrant had pretrial supervision administered by the county  </a:t>
            </a:r>
            <a:endParaRPr lang="en-US" b="1" dirty="0"/>
          </a:p>
        </p:txBody>
      </p:sp>
    </p:spTree>
    <p:extLst>
      <p:ext uri="{BB962C8B-B14F-4D97-AF65-F5344CB8AC3E}">
        <p14:creationId xmlns:p14="http://schemas.microsoft.com/office/powerpoint/2010/main" val="846751014"/>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ppt_x"/>
                                          </p:val>
                                        </p:tav>
                                        <p:tav tm="100000">
                                          <p:val>
                                            <p:strVal val="#ppt_x"/>
                                          </p:val>
                                        </p:tav>
                                      </p:tavLst>
                                    </p:anim>
                                    <p:anim calcmode="lin" valueType="num">
                                      <p:cBhvr additive="base">
                                        <p:cTn id="8" dur="500" fill="hold"/>
                                        <p:tgtEl>
                                          <p:spTgt spid="5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ppt_x"/>
                                          </p:val>
                                        </p:tav>
                                        <p:tav tm="100000">
                                          <p:val>
                                            <p:strVal val="#ppt_x"/>
                                          </p:val>
                                        </p:tav>
                                      </p:tavLst>
                                    </p:anim>
                                    <p:anim calcmode="lin" valueType="num">
                                      <p:cBhvr additive="base">
                                        <p:cTn id="16" dur="500" fill="hold"/>
                                        <p:tgtEl>
                                          <p:spTgt spid="2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500" fill="hold"/>
                                        <p:tgtEl>
                                          <p:spTgt spid="28"/>
                                        </p:tgtEl>
                                        <p:attrNameLst>
                                          <p:attrName>ppt_x</p:attrName>
                                        </p:attrNameLst>
                                      </p:cBhvr>
                                      <p:tavLst>
                                        <p:tav tm="0">
                                          <p:val>
                                            <p:strVal val="#ppt_x"/>
                                          </p:val>
                                        </p:tav>
                                        <p:tav tm="100000">
                                          <p:val>
                                            <p:strVal val="#ppt_x"/>
                                          </p:val>
                                        </p:tav>
                                      </p:tavLst>
                                    </p:anim>
                                    <p:anim calcmode="lin" valueType="num">
                                      <p:cBhvr additive="base">
                                        <p:cTn id="24" dur="500" fill="hold"/>
                                        <p:tgtEl>
                                          <p:spTgt spid="2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500" fill="hold"/>
                                        <p:tgtEl>
                                          <p:spTgt spid="29"/>
                                        </p:tgtEl>
                                        <p:attrNameLst>
                                          <p:attrName>ppt_x</p:attrName>
                                        </p:attrNameLst>
                                      </p:cBhvr>
                                      <p:tavLst>
                                        <p:tav tm="0">
                                          <p:val>
                                            <p:strVal val="#ppt_x"/>
                                          </p:val>
                                        </p:tav>
                                        <p:tav tm="100000">
                                          <p:val>
                                            <p:strVal val="#ppt_x"/>
                                          </p:val>
                                        </p:tav>
                                      </p:tavLst>
                                    </p:anim>
                                    <p:anim calcmode="lin" valueType="num">
                                      <p:cBhvr additive="base">
                                        <p:cTn id="28" dur="500" fill="hold"/>
                                        <p:tgtEl>
                                          <p:spTgt spid="2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ppt_x"/>
                                          </p:val>
                                        </p:tav>
                                        <p:tav tm="100000">
                                          <p:val>
                                            <p:strVal val="#ppt_x"/>
                                          </p:val>
                                        </p:tav>
                                      </p:tavLst>
                                    </p:anim>
                                    <p:anim calcmode="lin" valueType="num">
                                      <p:cBhvr additive="base">
                                        <p:cTn id="32" dur="500" fill="hold"/>
                                        <p:tgtEl>
                                          <p:spTgt spid="3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500" fill="hold"/>
                                        <p:tgtEl>
                                          <p:spTgt spid="31"/>
                                        </p:tgtEl>
                                        <p:attrNameLst>
                                          <p:attrName>ppt_x</p:attrName>
                                        </p:attrNameLst>
                                      </p:cBhvr>
                                      <p:tavLst>
                                        <p:tav tm="0">
                                          <p:val>
                                            <p:strVal val="#ppt_x"/>
                                          </p:val>
                                        </p:tav>
                                        <p:tav tm="100000">
                                          <p:val>
                                            <p:strVal val="#ppt_x"/>
                                          </p:val>
                                        </p:tav>
                                      </p:tavLst>
                                    </p:anim>
                                    <p:anim calcmode="lin" valueType="num">
                                      <p:cBhvr additive="base">
                                        <p:cTn id="36" dur="500" fill="hold"/>
                                        <p:tgtEl>
                                          <p:spTgt spid="3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additive="base">
                                        <p:cTn id="39" dur="500" fill="hold"/>
                                        <p:tgtEl>
                                          <p:spTgt spid="32"/>
                                        </p:tgtEl>
                                        <p:attrNameLst>
                                          <p:attrName>ppt_x</p:attrName>
                                        </p:attrNameLst>
                                      </p:cBhvr>
                                      <p:tavLst>
                                        <p:tav tm="0">
                                          <p:val>
                                            <p:strVal val="#ppt_x"/>
                                          </p:val>
                                        </p:tav>
                                        <p:tav tm="100000">
                                          <p:val>
                                            <p:strVal val="#ppt_x"/>
                                          </p:val>
                                        </p:tav>
                                      </p:tavLst>
                                    </p:anim>
                                    <p:anim calcmode="lin" valueType="num">
                                      <p:cBhvr additive="base">
                                        <p:cTn id="40" dur="500" fill="hold"/>
                                        <p:tgtEl>
                                          <p:spTgt spid="32"/>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anim calcmode="lin" valueType="num">
                                      <p:cBhvr additive="base">
                                        <p:cTn id="43" dur="500" fill="hold"/>
                                        <p:tgtEl>
                                          <p:spTgt spid="33"/>
                                        </p:tgtEl>
                                        <p:attrNameLst>
                                          <p:attrName>ppt_x</p:attrName>
                                        </p:attrNameLst>
                                      </p:cBhvr>
                                      <p:tavLst>
                                        <p:tav tm="0">
                                          <p:val>
                                            <p:strVal val="#ppt_x"/>
                                          </p:val>
                                        </p:tav>
                                        <p:tav tm="100000">
                                          <p:val>
                                            <p:strVal val="#ppt_x"/>
                                          </p:val>
                                        </p:tav>
                                      </p:tavLst>
                                    </p:anim>
                                    <p:anim calcmode="lin" valueType="num">
                                      <p:cBhvr additive="base">
                                        <p:cTn id="44" dur="500" fill="hold"/>
                                        <p:tgtEl>
                                          <p:spTgt spid="3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additive="base">
                                        <p:cTn id="47" dur="500" fill="hold"/>
                                        <p:tgtEl>
                                          <p:spTgt spid="34"/>
                                        </p:tgtEl>
                                        <p:attrNameLst>
                                          <p:attrName>ppt_x</p:attrName>
                                        </p:attrNameLst>
                                      </p:cBhvr>
                                      <p:tavLst>
                                        <p:tav tm="0">
                                          <p:val>
                                            <p:strVal val="#ppt_x"/>
                                          </p:val>
                                        </p:tav>
                                        <p:tav tm="100000">
                                          <p:val>
                                            <p:strVal val="#ppt_x"/>
                                          </p:val>
                                        </p:tav>
                                      </p:tavLst>
                                    </p:anim>
                                    <p:anim calcmode="lin" valueType="num">
                                      <p:cBhvr additive="base">
                                        <p:cTn id="48" dur="500" fill="hold"/>
                                        <p:tgtEl>
                                          <p:spTgt spid="3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anim calcmode="lin" valueType="num">
                                      <p:cBhvr additive="base">
                                        <p:cTn id="51" dur="500" fill="hold"/>
                                        <p:tgtEl>
                                          <p:spTgt spid="35"/>
                                        </p:tgtEl>
                                        <p:attrNameLst>
                                          <p:attrName>ppt_x</p:attrName>
                                        </p:attrNameLst>
                                      </p:cBhvr>
                                      <p:tavLst>
                                        <p:tav tm="0">
                                          <p:val>
                                            <p:strVal val="#ppt_x"/>
                                          </p:val>
                                        </p:tav>
                                        <p:tav tm="100000">
                                          <p:val>
                                            <p:strVal val="#ppt_x"/>
                                          </p:val>
                                        </p:tav>
                                      </p:tavLst>
                                    </p:anim>
                                    <p:anim calcmode="lin" valueType="num">
                                      <p:cBhvr additive="base">
                                        <p:cTn id="52" dur="500" fill="hold"/>
                                        <p:tgtEl>
                                          <p:spTgt spid="3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anim calcmode="lin" valueType="num">
                                      <p:cBhvr additive="base">
                                        <p:cTn id="55" dur="500" fill="hold"/>
                                        <p:tgtEl>
                                          <p:spTgt spid="36"/>
                                        </p:tgtEl>
                                        <p:attrNameLst>
                                          <p:attrName>ppt_x</p:attrName>
                                        </p:attrNameLst>
                                      </p:cBhvr>
                                      <p:tavLst>
                                        <p:tav tm="0">
                                          <p:val>
                                            <p:strVal val="#ppt_x"/>
                                          </p:val>
                                        </p:tav>
                                        <p:tav tm="100000">
                                          <p:val>
                                            <p:strVal val="#ppt_x"/>
                                          </p:val>
                                        </p:tav>
                                      </p:tavLst>
                                    </p:anim>
                                    <p:anim calcmode="lin" valueType="num">
                                      <p:cBhvr additive="base">
                                        <p:cTn id="56" dur="500" fill="hold"/>
                                        <p:tgtEl>
                                          <p:spTgt spid="36"/>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fill="hold"/>
                                        <p:tgtEl>
                                          <p:spTgt spid="37"/>
                                        </p:tgtEl>
                                        <p:attrNameLst>
                                          <p:attrName>ppt_x</p:attrName>
                                        </p:attrNameLst>
                                      </p:cBhvr>
                                      <p:tavLst>
                                        <p:tav tm="0">
                                          <p:val>
                                            <p:strVal val="#ppt_x"/>
                                          </p:val>
                                        </p:tav>
                                        <p:tav tm="100000">
                                          <p:val>
                                            <p:strVal val="#ppt_x"/>
                                          </p:val>
                                        </p:tav>
                                      </p:tavLst>
                                    </p:anim>
                                    <p:anim calcmode="lin" valueType="num">
                                      <p:cBhvr additive="base">
                                        <p:cTn id="60" dur="500" fill="hold"/>
                                        <p:tgtEl>
                                          <p:spTgt spid="3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anim calcmode="lin" valueType="num">
                                      <p:cBhvr additive="base">
                                        <p:cTn id="63" dur="500" fill="hold"/>
                                        <p:tgtEl>
                                          <p:spTgt spid="38"/>
                                        </p:tgtEl>
                                        <p:attrNameLst>
                                          <p:attrName>ppt_x</p:attrName>
                                        </p:attrNameLst>
                                      </p:cBhvr>
                                      <p:tavLst>
                                        <p:tav tm="0">
                                          <p:val>
                                            <p:strVal val="#ppt_x"/>
                                          </p:val>
                                        </p:tav>
                                        <p:tav tm="100000">
                                          <p:val>
                                            <p:strVal val="#ppt_x"/>
                                          </p:val>
                                        </p:tav>
                                      </p:tavLst>
                                    </p:anim>
                                    <p:anim calcmode="lin" valueType="num">
                                      <p:cBhvr additive="base">
                                        <p:cTn id="64" dur="500" fill="hold"/>
                                        <p:tgtEl>
                                          <p:spTgt spid="38"/>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39"/>
                                        </p:tgtEl>
                                        <p:attrNameLst>
                                          <p:attrName>style.visibility</p:attrName>
                                        </p:attrNameLst>
                                      </p:cBhvr>
                                      <p:to>
                                        <p:strVal val="visible"/>
                                      </p:to>
                                    </p:set>
                                    <p:anim calcmode="lin" valueType="num">
                                      <p:cBhvr additive="base">
                                        <p:cTn id="67" dur="500" fill="hold"/>
                                        <p:tgtEl>
                                          <p:spTgt spid="39"/>
                                        </p:tgtEl>
                                        <p:attrNameLst>
                                          <p:attrName>ppt_x</p:attrName>
                                        </p:attrNameLst>
                                      </p:cBhvr>
                                      <p:tavLst>
                                        <p:tav tm="0">
                                          <p:val>
                                            <p:strVal val="#ppt_x"/>
                                          </p:val>
                                        </p:tav>
                                        <p:tav tm="100000">
                                          <p:val>
                                            <p:strVal val="#ppt_x"/>
                                          </p:val>
                                        </p:tav>
                                      </p:tavLst>
                                    </p:anim>
                                    <p:anim calcmode="lin" valueType="num">
                                      <p:cBhvr additive="base">
                                        <p:cTn id="68" dur="500" fill="hold"/>
                                        <p:tgtEl>
                                          <p:spTgt spid="39"/>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47"/>
                                        </p:tgtEl>
                                        <p:attrNameLst>
                                          <p:attrName>style.visibility</p:attrName>
                                        </p:attrNameLst>
                                      </p:cBhvr>
                                      <p:to>
                                        <p:strVal val="visible"/>
                                      </p:to>
                                    </p:set>
                                    <p:anim calcmode="lin" valueType="num">
                                      <p:cBhvr additive="base">
                                        <p:cTn id="71" dur="500" fill="hold"/>
                                        <p:tgtEl>
                                          <p:spTgt spid="47"/>
                                        </p:tgtEl>
                                        <p:attrNameLst>
                                          <p:attrName>ppt_x</p:attrName>
                                        </p:attrNameLst>
                                      </p:cBhvr>
                                      <p:tavLst>
                                        <p:tav tm="0">
                                          <p:val>
                                            <p:strVal val="#ppt_x"/>
                                          </p:val>
                                        </p:tav>
                                        <p:tav tm="100000">
                                          <p:val>
                                            <p:strVal val="#ppt_x"/>
                                          </p:val>
                                        </p:tav>
                                      </p:tavLst>
                                    </p:anim>
                                    <p:anim calcmode="lin" valueType="num">
                                      <p:cBhvr additive="base">
                                        <p:cTn id="72" dur="500" fill="hold"/>
                                        <p:tgtEl>
                                          <p:spTgt spid="47"/>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50"/>
                                        </p:tgtEl>
                                        <p:attrNameLst>
                                          <p:attrName>style.visibility</p:attrName>
                                        </p:attrNameLst>
                                      </p:cBhvr>
                                      <p:to>
                                        <p:strVal val="visible"/>
                                      </p:to>
                                    </p:set>
                                    <p:anim calcmode="lin" valueType="num">
                                      <p:cBhvr additive="base">
                                        <p:cTn id="75" dur="500" fill="hold"/>
                                        <p:tgtEl>
                                          <p:spTgt spid="50"/>
                                        </p:tgtEl>
                                        <p:attrNameLst>
                                          <p:attrName>ppt_x</p:attrName>
                                        </p:attrNameLst>
                                      </p:cBhvr>
                                      <p:tavLst>
                                        <p:tav tm="0">
                                          <p:val>
                                            <p:strVal val="#ppt_x"/>
                                          </p:val>
                                        </p:tav>
                                        <p:tav tm="100000">
                                          <p:val>
                                            <p:strVal val="#ppt_x"/>
                                          </p:val>
                                        </p:tav>
                                      </p:tavLst>
                                    </p:anim>
                                    <p:anim calcmode="lin" valueType="num">
                                      <p:cBhvr additive="base">
                                        <p:cTn id="76" dur="500" fill="hold"/>
                                        <p:tgtEl>
                                          <p:spTgt spid="50"/>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52"/>
                                        </p:tgtEl>
                                        <p:attrNameLst>
                                          <p:attrName>style.visibility</p:attrName>
                                        </p:attrNameLst>
                                      </p:cBhvr>
                                      <p:to>
                                        <p:strVal val="visible"/>
                                      </p:to>
                                    </p:set>
                                    <p:anim calcmode="lin" valueType="num">
                                      <p:cBhvr additive="base">
                                        <p:cTn id="79" dur="500" fill="hold"/>
                                        <p:tgtEl>
                                          <p:spTgt spid="52"/>
                                        </p:tgtEl>
                                        <p:attrNameLst>
                                          <p:attrName>ppt_x</p:attrName>
                                        </p:attrNameLst>
                                      </p:cBhvr>
                                      <p:tavLst>
                                        <p:tav tm="0">
                                          <p:val>
                                            <p:strVal val="#ppt_x"/>
                                          </p:val>
                                        </p:tav>
                                        <p:tav tm="100000">
                                          <p:val>
                                            <p:strVal val="#ppt_x"/>
                                          </p:val>
                                        </p:tav>
                                      </p:tavLst>
                                    </p:anim>
                                    <p:anim calcmode="lin" valueType="num">
                                      <p:cBhvr additive="base">
                                        <p:cTn id="80" dur="500" fill="hold"/>
                                        <p:tgtEl>
                                          <p:spTgt spid="52"/>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53"/>
                                        </p:tgtEl>
                                        <p:attrNameLst>
                                          <p:attrName>style.visibility</p:attrName>
                                        </p:attrNameLst>
                                      </p:cBhvr>
                                      <p:to>
                                        <p:strVal val="visible"/>
                                      </p:to>
                                    </p:set>
                                    <p:anim calcmode="lin" valueType="num">
                                      <p:cBhvr additive="base">
                                        <p:cTn id="83" dur="500" fill="hold"/>
                                        <p:tgtEl>
                                          <p:spTgt spid="53"/>
                                        </p:tgtEl>
                                        <p:attrNameLst>
                                          <p:attrName>ppt_x</p:attrName>
                                        </p:attrNameLst>
                                      </p:cBhvr>
                                      <p:tavLst>
                                        <p:tav tm="0">
                                          <p:val>
                                            <p:strVal val="#ppt_x"/>
                                          </p:val>
                                        </p:tav>
                                        <p:tav tm="100000">
                                          <p:val>
                                            <p:strVal val="#ppt_x"/>
                                          </p:val>
                                        </p:tav>
                                      </p:tavLst>
                                    </p:anim>
                                    <p:anim calcmode="lin" valueType="num">
                                      <p:cBhvr additive="base">
                                        <p:cTn id="84" dur="500" fill="hold"/>
                                        <p:tgtEl>
                                          <p:spTgt spid="53"/>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54"/>
                                        </p:tgtEl>
                                        <p:attrNameLst>
                                          <p:attrName>style.visibility</p:attrName>
                                        </p:attrNameLst>
                                      </p:cBhvr>
                                      <p:to>
                                        <p:strVal val="visible"/>
                                      </p:to>
                                    </p:set>
                                    <p:anim calcmode="lin" valueType="num">
                                      <p:cBhvr additive="base">
                                        <p:cTn id="87" dur="500" fill="hold"/>
                                        <p:tgtEl>
                                          <p:spTgt spid="54"/>
                                        </p:tgtEl>
                                        <p:attrNameLst>
                                          <p:attrName>ppt_x</p:attrName>
                                        </p:attrNameLst>
                                      </p:cBhvr>
                                      <p:tavLst>
                                        <p:tav tm="0">
                                          <p:val>
                                            <p:strVal val="#ppt_x"/>
                                          </p:val>
                                        </p:tav>
                                        <p:tav tm="100000">
                                          <p:val>
                                            <p:strVal val="#ppt_x"/>
                                          </p:val>
                                        </p:tav>
                                      </p:tavLst>
                                    </p:anim>
                                    <p:anim calcmode="lin" valueType="num">
                                      <p:cBhvr additive="base">
                                        <p:cTn id="88"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7" grpId="0" animBg="1"/>
      <p:bldP spid="50" grpId="0" animBg="1"/>
      <p:bldP spid="52" grpId="0" animBg="1"/>
      <p:bldP spid="53" grpId="0" animBg="1"/>
      <p:bldP spid="5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p:cNvSpPr/>
          <p:nvPr/>
        </p:nvSpPr>
        <p:spPr>
          <a:xfrm>
            <a:off x="1238143" y="1102511"/>
            <a:ext cx="6475687" cy="2569174"/>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Rectangle 54"/>
          <p:cNvSpPr/>
          <p:nvPr/>
        </p:nvSpPr>
        <p:spPr>
          <a:xfrm>
            <a:off x="1250544" y="3848916"/>
            <a:ext cx="6475687" cy="2569174"/>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19</a:t>
            </a:fld>
            <a:endParaRPr lang="en-US" dirty="0"/>
          </a:p>
        </p:txBody>
      </p:sp>
      <p:sp>
        <p:nvSpPr>
          <p:cNvPr id="4" name="Title 3"/>
          <p:cNvSpPr>
            <a:spLocks noGrp="1"/>
          </p:cNvSpPr>
          <p:nvPr>
            <p:ph type="title"/>
          </p:nvPr>
        </p:nvSpPr>
        <p:spPr/>
        <p:txBody>
          <a:bodyPr>
            <a:noAutofit/>
          </a:bodyPr>
          <a:lstStyle/>
          <a:p>
            <a:r>
              <a:rPr lang="en-US" dirty="0" smtClean="0"/>
              <a:t>One-Year Recidivism Rates</a:t>
            </a:r>
            <a:br>
              <a:rPr lang="en-US" dirty="0" smtClean="0"/>
            </a:br>
            <a:r>
              <a:rPr lang="en-US" dirty="0" smtClean="0"/>
              <a:t>Probation and State Jail Releases </a:t>
            </a:r>
            <a:endParaRPr lang="en-US" dirty="0"/>
          </a:p>
        </p:txBody>
      </p:sp>
      <p:sp>
        <p:nvSpPr>
          <p:cNvPr id="5" name="TextBox 4"/>
          <p:cNvSpPr txBox="1"/>
          <p:nvPr/>
        </p:nvSpPr>
        <p:spPr>
          <a:xfrm>
            <a:off x="2543850" y="1251000"/>
            <a:ext cx="483959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Placed on Probation  </a:t>
            </a:r>
            <a:endParaRPr lang="en-US" sz="1800" dirty="0"/>
          </a:p>
        </p:txBody>
      </p:sp>
      <p:sp>
        <p:nvSpPr>
          <p:cNvPr id="6" name="Rectangle 5"/>
          <p:cNvSpPr/>
          <p:nvPr/>
        </p:nvSpPr>
        <p:spPr>
          <a:xfrm>
            <a:off x="2666774" y="2198735"/>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13%</a:t>
            </a:r>
            <a:endParaRPr lang="en-US" b="1" dirty="0"/>
          </a:p>
        </p:txBody>
      </p:sp>
      <p:sp>
        <p:nvSpPr>
          <p:cNvPr id="7" name="TextBox 6"/>
          <p:cNvSpPr txBox="1"/>
          <p:nvPr/>
        </p:nvSpPr>
        <p:spPr>
          <a:xfrm>
            <a:off x="1606268" y="2227443"/>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2011</a:t>
            </a:r>
            <a:endParaRPr lang="en-US" sz="1800" dirty="0"/>
          </a:p>
        </p:txBody>
      </p:sp>
      <p:sp>
        <p:nvSpPr>
          <p:cNvPr id="8" name="TextBox 7"/>
          <p:cNvSpPr txBox="1"/>
          <p:nvPr/>
        </p:nvSpPr>
        <p:spPr>
          <a:xfrm>
            <a:off x="1606268" y="2685413"/>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2012</a:t>
            </a:r>
            <a:endParaRPr lang="en-US" sz="1800" dirty="0"/>
          </a:p>
        </p:txBody>
      </p:sp>
      <p:sp>
        <p:nvSpPr>
          <p:cNvPr id="9" name="TextBox 8"/>
          <p:cNvSpPr txBox="1"/>
          <p:nvPr/>
        </p:nvSpPr>
        <p:spPr>
          <a:xfrm>
            <a:off x="1606267" y="3186182"/>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2013</a:t>
            </a:r>
            <a:endParaRPr lang="en-US" sz="1800" dirty="0"/>
          </a:p>
        </p:txBody>
      </p:sp>
      <p:sp>
        <p:nvSpPr>
          <p:cNvPr id="10" name="Rectangle 9"/>
          <p:cNvSpPr/>
          <p:nvPr/>
        </p:nvSpPr>
        <p:spPr>
          <a:xfrm>
            <a:off x="2667525" y="2673362"/>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12%</a:t>
            </a:r>
            <a:endParaRPr lang="en-US" b="1" dirty="0"/>
          </a:p>
        </p:txBody>
      </p:sp>
      <p:sp>
        <p:nvSpPr>
          <p:cNvPr id="11" name="Rectangle 10"/>
          <p:cNvSpPr/>
          <p:nvPr/>
        </p:nvSpPr>
        <p:spPr>
          <a:xfrm>
            <a:off x="2658797" y="3185900"/>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11%</a:t>
            </a:r>
            <a:endParaRPr lang="en-US" b="1" dirty="0"/>
          </a:p>
        </p:txBody>
      </p:sp>
      <p:sp>
        <p:nvSpPr>
          <p:cNvPr id="14" name="TextBox 13"/>
          <p:cNvSpPr txBox="1"/>
          <p:nvPr/>
        </p:nvSpPr>
        <p:spPr>
          <a:xfrm>
            <a:off x="2554828" y="1687995"/>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Dallas </a:t>
            </a:r>
            <a:endParaRPr lang="en-US" sz="1800" dirty="0"/>
          </a:p>
        </p:txBody>
      </p:sp>
      <p:sp>
        <p:nvSpPr>
          <p:cNvPr id="15" name="TextBox 14"/>
          <p:cNvSpPr txBox="1"/>
          <p:nvPr/>
        </p:nvSpPr>
        <p:spPr>
          <a:xfrm>
            <a:off x="3569735" y="1688757"/>
            <a:ext cx="94184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Tarrant</a:t>
            </a:r>
            <a:endParaRPr lang="en-US" sz="1800" dirty="0"/>
          </a:p>
        </p:txBody>
      </p:sp>
      <p:sp>
        <p:nvSpPr>
          <p:cNvPr id="16" name="TextBox 15"/>
          <p:cNvSpPr txBox="1"/>
          <p:nvPr/>
        </p:nvSpPr>
        <p:spPr>
          <a:xfrm>
            <a:off x="4584641" y="1689521"/>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El Paso</a:t>
            </a:r>
            <a:endParaRPr lang="en-US" sz="1800" dirty="0"/>
          </a:p>
        </p:txBody>
      </p:sp>
      <p:sp>
        <p:nvSpPr>
          <p:cNvPr id="40" name="TextBox 39"/>
          <p:cNvSpPr txBox="1"/>
          <p:nvPr/>
        </p:nvSpPr>
        <p:spPr>
          <a:xfrm>
            <a:off x="5561636" y="1690284"/>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Bexar</a:t>
            </a:r>
            <a:endParaRPr lang="en-US" sz="1800" dirty="0"/>
          </a:p>
        </p:txBody>
      </p:sp>
      <p:sp>
        <p:nvSpPr>
          <p:cNvPr id="41" name="TextBox 40"/>
          <p:cNvSpPr txBox="1"/>
          <p:nvPr/>
        </p:nvSpPr>
        <p:spPr>
          <a:xfrm>
            <a:off x="6529153" y="1691048"/>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Harris</a:t>
            </a:r>
            <a:endParaRPr lang="en-US" sz="1800" dirty="0"/>
          </a:p>
        </p:txBody>
      </p:sp>
      <p:sp>
        <p:nvSpPr>
          <p:cNvPr id="42" name="Rectangle 41"/>
          <p:cNvSpPr/>
          <p:nvPr/>
        </p:nvSpPr>
        <p:spPr>
          <a:xfrm>
            <a:off x="3691159" y="2208976"/>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10%</a:t>
            </a:r>
            <a:endParaRPr lang="en-US" b="1" dirty="0"/>
          </a:p>
        </p:txBody>
      </p:sp>
      <p:sp>
        <p:nvSpPr>
          <p:cNvPr id="43" name="Rectangle 42"/>
          <p:cNvSpPr/>
          <p:nvPr/>
        </p:nvSpPr>
        <p:spPr>
          <a:xfrm>
            <a:off x="3691910" y="2683603"/>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10%</a:t>
            </a:r>
            <a:endParaRPr lang="en-US" b="1" dirty="0"/>
          </a:p>
        </p:txBody>
      </p:sp>
      <p:sp>
        <p:nvSpPr>
          <p:cNvPr id="44" name="Rectangle 43"/>
          <p:cNvSpPr/>
          <p:nvPr/>
        </p:nvSpPr>
        <p:spPr>
          <a:xfrm>
            <a:off x="3683182" y="3196141"/>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8%</a:t>
            </a:r>
            <a:endParaRPr lang="en-US" b="1" dirty="0"/>
          </a:p>
        </p:txBody>
      </p:sp>
      <p:sp>
        <p:nvSpPr>
          <p:cNvPr id="45" name="Rectangle 44"/>
          <p:cNvSpPr/>
          <p:nvPr/>
        </p:nvSpPr>
        <p:spPr>
          <a:xfrm>
            <a:off x="4715544" y="2209740"/>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14%</a:t>
            </a:r>
            <a:endParaRPr lang="en-US" b="1" dirty="0"/>
          </a:p>
        </p:txBody>
      </p:sp>
      <p:sp>
        <p:nvSpPr>
          <p:cNvPr id="46" name="Rectangle 45"/>
          <p:cNvSpPr/>
          <p:nvPr/>
        </p:nvSpPr>
        <p:spPr>
          <a:xfrm>
            <a:off x="4716295" y="2684367"/>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15%</a:t>
            </a:r>
            <a:endParaRPr lang="en-US" b="1" dirty="0"/>
          </a:p>
        </p:txBody>
      </p:sp>
      <p:sp>
        <p:nvSpPr>
          <p:cNvPr id="48" name="Rectangle 47"/>
          <p:cNvSpPr/>
          <p:nvPr/>
        </p:nvSpPr>
        <p:spPr>
          <a:xfrm>
            <a:off x="5739929" y="2210504"/>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15%</a:t>
            </a:r>
            <a:endParaRPr lang="en-US" b="1" dirty="0"/>
          </a:p>
        </p:txBody>
      </p:sp>
      <p:sp>
        <p:nvSpPr>
          <p:cNvPr id="49" name="Rectangle 48"/>
          <p:cNvSpPr/>
          <p:nvPr/>
        </p:nvSpPr>
        <p:spPr>
          <a:xfrm>
            <a:off x="5740680" y="2685131"/>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15%</a:t>
            </a:r>
            <a:endParaRPr lang="en-US" b="1" dirty="0"/>
          </a:p>
        </p:txBody>
      </p:sp>
      <p:sp>
        <p:nvSpPr>
          <p:cNvPr id="51" name="Rectangle 50"/>
          <p:cNvSpPr/>
          <p:nvPr/>
        </p:nvSpPr>
        <p:spPr>
          <a:xfrm>
            <a:off x="6697968" y="2211268"/>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9%</a:t>
            </a:r>
            <a:endParaRPr lang="en-US" b="1" dirty="0"/>
          </a:p>
        </p:txBody>
      </p:sp>
      <p:sp>
        <p:nvSpPr>
          <p:cNvPr id="25" name="TextBox 24"/>
          <p:cNvSpPr txBox="1"/>
          <p:nvPr/>
        </p:nvSpPr>
        <p:spPr>
          <a:xfrm>
            <a:off x="2516166" y="3937101"/>
            <a:ext cx="483959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Release from State Jail </a:t>
            </a:r>
            <a:endParaRPr lang="en-US" sz="1800" dirty="0"/>
          </a:p>
        </p:txBody>
      </p:sp>
      <p:sp>
        <p:nvSpPr>
          <p:cNvPr id="26" name="Rectangle 25"/>
          <p:cNvSpPr/>
          <p:nvPr/>
        </p:nvSpPr>
        <p:spPr>
          <a:xfrm>
            <a:off x="2639090" y="4884836"/>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39%</a:t>
            </a:r>
            <a:endParaRPr lang="en-US" b="1" dirty="0"/>
          </a:p>
        </p:txBody>
      </p:sp>
      <p:sp>
        <p:nvSpPr>
          <p:cNvPr id="27" name="TextBox 26"/>
          <p:cNvSpPr txBox="1"/>
          <p:nvPr/>
        </p:nvSpPr>
        <p:spPr>
          <a:xfrm>
            <a:off x="1578584" y="4913544"/>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2011</a:t>
            </a:r>
            <a:endParaRPr lang="en-US" sz="1800" dirty="0"/>
          </a:p>
        </p:txBody>
      </p:sp>
      <p:sp>
        <p:nvSpPr>
          <p:cNvPr id="28" name="TextBox 27"/>
          <p:cNvSpPr txBox="1"/>
          <p:nvPr/>
        </p:nvSpPr>
        <p:spPr>
          <a:xfrm>
            <a:off x="1606266" y="5371514"/>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2012</a:t>
            </a:r>
            <a:endParaRPr lang="en-US" sz="1800" dirty="0"/>
          </a:p>
        </p:txBody>
      </p:sp>
      <p:sp>
        <p:nvSpPr>
          <p:cNvPr id="29" name="TextBox 28"/>
          <p:cNvSpPr txBox="1"/>
          <p:nvPr/>
        </p:nvSpPr>
        <p:spPr>
          <a:xfrm>
            <a:off x="1606265" y="5872283"/>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2013</a:t>
            </a:r>
            <a:endParaRPr lang="en-US" sz="1800" dirty="0"/>
          </a:p>
        </p:txBody>
      </p:sp>
      <p:sp>
        <p:nvSpPr>
          <p:cNvPr id="30" name="Rectangle 29"/>
          <p:cNvSpPr/>
          <p:nvPr/>
        </p:nvSpPr>
        <p:spPr>
          <a:xfrm>
            <a:off x="2639841" y="5359463"/>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43%</a:t>
            </a:r>
            <a:endParaRPr lang="en-US" b="1" dirty="0"/>
          </a:p>
        </p:txBody>
      </p:sp>
      <p:sp>
        <p:nvSpPr>
          <p:cNvPr id="31" name="Rectangle 30"/>
          <p:cNvSpPr/>
          <p:nvPr/>
        </p:nvSpPr>
        <p:spPr>
          <a:xfrm>
            <a:off x="2631113" y="5872001"/>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40%</a:t>
            </a:r>
            <a:endParaRPr lang="en-US" b="1" dirty="0"/>
          </a:p>
        </p:txBody>
      </p:sp>
      <p:sp>
        <p:nvSpPr>
          <p:cNvPr id="32" name="TextBox 31"/>
          <p:cNvSpPr txBox="1"/>
          <p:nvPr/>
        </p:nvSpPr>
        <p:spPr>
          <a:xfrm>
            <a:off x="2527144" y="4374096"/>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Dallas </a:t>
            </a:r>
            <a:endParaRPr lang="en-US" sz="1800" dirty="0"/>
          </a:p>
        </p:txBody>
      </p:sp>
      <p:sp>
        <p:nvSpPr>
          <p:cNvPr id="33" name="TextBox 32"/>
          <p:cNvSpPr txBox="1"/>
          <p:nvPr/>
        </p:nvSpPr>
        <p:spPr>
          <a:xfrm>
            <a:off x="3542051" y="4374858"/>
            <a:ext cx="94184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Tarrant</a:t>
            </a:r>
            <a:endParaRPr lang="en-US" sz="1800" dirty="0"/>
          </a:p>
        </p:txBody>
      </p:sp>
      <p:sp>
        <p:nvSpPr>
          <p:cNvPr id="34" name="TextBox 33"/>
          <p:cNvSpPr txBox="1"/>
          <p:nvPr/>
        </p:nvSpPr>
        <p:spPr>
          <a:xfrm>
            <a:off x="4556957" y="4375622"/>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El Paso</a:t>
            </a:r>
            <a:endParaRPr lang="en-US" sz="1800" dirty="0"/>
          </a:p>
        </p:txBody>
      </p:sp>
      <p:sp>
        <p:nvSpPr>
          <p:cNvPr id="35" name="TextBox 34"/>
          <p:cNvSpPr txBox="1"/>
          <p:nvPr/>
        </p:nvSpPr>
        <p:spPr>
          <a:xfrm>
            <a:off x="5533952" y="4376385"/>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Bexar</a:t>
            </a:r>
            <a:endParaRPr lang="en-US" sz="1800" dirty="0"/>
          </a:p>
        </p:txBody>
      </p:sp>
      <p:sp>
        <p:nvSpPr>
          <p:cNvPr id="36" name="TextBox 35"/>
          <p:cNvSpPr txBox="1"/>
          <p:nvPr/>
        </p:nvSpPr>
        <p:spPr>
          <a:xfrm>
            <a:off x="6501469" y="4377149"/>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Harris</a:t>
            </a:r>
            <a:endParaRPr lang="en-US" sz="1800" dirty="0"/>
          </a:p>
        </p:txBody>
      </p:sp>
      <p:sp>
        <p:nvSpPr>
          <p:cNvPr id="37" name="Rectangle 36"/>
          <p:cNvSpPr/>
          <p:nvPr/>
        </p:nvSpPr>
        <p:spPr>
          <a:xfrm>
            <a:off x="3663475" y="4895077"/>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37%</a:t>
            </a:r>
            <a:endParaRPr lang="en-US" b="1" dirty="0"/>
          </a:p>
        </p:txBody>
      </p:sp>
      <p:sp>
        <p:nvSpPr>
          <p:cNvPr id="38" name="Rectangle 37"/>
          <p:cNvSpPr/>
          <p:nvPr/>
        </p:nvSpPr>
        <p:spPr>
          <a:xfrm>
            <a:off x="3664226" y="5369704"/>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40%</a:t>
            </a:r>
            <a:endParaRPr lang="en-US" b="1" dirty="0"/>
          </a:p>
        </p:txBody>
      </p:sp>
      <p:sp>
        <p:nvSpPr>
          <p:cNvPr id="39" name="Rectangle 38"/>
          <p:cNvSpPr/>
          <p:nvPr/>
        </p:nvSpPr>
        <p:spPr>
          <a:xfrm>
            <a:off x="3655498" y="5882242"/>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39%</a:t>
            </a:r>
            <a:endParaRPr lang="en-US" b="1" dirty="0"/>
          </a:p>
        </p:txBody>
      </p:sp>
      <p:sp>
        <p:nvSpPr>
          <p:cNvPr id="47" name="Rectangle 46"/>
          <p:cNvSpPr/>
          <p:nvPr/>
        </p:nvSpPr>
        <p:spPr>
          <a:xfrm>
            <a:off x="4687860" y="4895841"/>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37%</a:t>
            </a:r>
            <a:endParaRPr lang="en-US" b="1" dirty="0"/>
          </a:p>
        </p:txBody>
      </p:sp>
      <p:sp>
        <p:nvSpPr>
          <p:cNvPr id="50" name="Rectangle 49"/>
          <p:cNvSpPr/>
          <p:nvPr/>
        </p:nvSpPr>
        <p:spPr>
          <a:xfrm>
            <a:off x="4688611" y="5370468"/>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35%</a:t>
            </a:r>
            <a:endParaRPr lang="en-US" b="1" dirty="0"/>
          </a:p>
        </p:txBody>
      </p:sp>
      <p:sp>
        <p:nvSpPr>
          <p:cNvPr id="52" name="Rectangle 51"/>
          <p:cNvSpPr/>
          <p:nvPr/>
        </p:nvSpPr>
        <p:spPr>
          <a:xfrm>
            <a:off x="5712245" y="4896605"/>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42%</a:t>
            </a:r>
            <a:endParaRPr lang="en-US" b="1" dirty="0"/>
          </a:p>
        </p:txBody>
      </p:sp>
      <p:sp>
        <p:nvSpPr>
          <p:cNvPr id="53" name="Rectangle 52"/>
          <p:cNvSpPr/>
          <p:nvPr/>
        </p:nvSpPr>
        <p:spPr>
          <a:xfrm>
            <a:off x="5712996" y="5371232"/>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43%</a:t>
            </a:r>
            <a:endParaRPr lang="en-US" b="1" dirty="0"/>
          </a:p>
        </p:txBody>
      </p:sp>
      <p:sp>
        <p:nvSpPr>
          <p:cNvPr id="54" name="Rectangle 53"/>
          <p:cNvSpPr/>
          <p:nvPr/>
        </p:nvSpPr>
        <p:spPr>
          <a:xfrm>
            <a:off x="6670284" y="4897369"/>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43%</a:t>
            </a:r>
            <a:endParaRPr lang="en-US" b="1" dirty="0"/>
          </a:p>
        </p:txBody>
      </p:sp>
    </p:spTree>
    <p:extLst>
      <p:ext uri="{BB962C8B-B14F-4D97-AF65-F5344CB8AC3E}">
        <p14:creationId xmlns:p14="http://schemas.microsoft.com/office/powerpoint/2010/main" val="1646587426"/>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ppt_x"/>
                                          </p:val>
                                        </p:tav>
                                        <p:tav tm="100000">
                                          <p:val>
                                            <p:strVal val="#ppt_x"/>
                                          </p:val>
                                        </p:tav>
                                      </p:tavLst>
                                    </p:anim>
                                    <p:anim calcmode="lin" valueType="num">
                                      <p:cBhvr additive="base">
                                        <p:cTn id="8" dur="500" fill="hold"/>
                                        <p:tgtEl>
                                          <p:spTgt spid="5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ppt_x"/>
                                          </p:val>
                                        </p:tav>
                                        <p:tav tm="100000">
                                          <p:val>
                                            <p:strVal val="#ppt_x"/>
                                          </p:val>
                                        </p:tav>
                                      </p:tavLst>
                                    </p:anim>
                                    <p:anim calcmode="lin" valueType="num">
                                      <p:cBhvr additive="base">
                                        <p:cTn id="16" dur="500" fill="hold"/>
                                        <p:tgtEl>
                                          <p:spTgt spid="2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500" fill="hold"/>
                                        <p:tgtEl>
                                          <p:spTgt spid="28"/>
                                        </p:tgtEl>
                                        <p:attrNameLst>
                                          <p:attrName>ppt_x</p:attrName>
                                        </p:attrNameLst>
                                      </p:cBhvr>
                                      <p:tavLst>
                                        <p:tav tm="0">
                                          <p:val>
                                            <p:strVal val="#ppt_x"/>
                                          </p:val>
                                        </p:tav>
                                        <p:tav tm="100000">
                                          <p:val>
                                            <p:strVal val="#ppt_x"/>
                                          </p:val>
                                        </p:tav>
                                      </p:tavLst>
                                    </p:anim>
                                    <p:anim calcmode="lin" valueType="num">
                                      <p:cBhvr additive="base">
                                        <p:cTn id="24" dur="500" fill="hold"/>
                                        <p:tgtEl>
                                          <p:spTgt spid="2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500" fill="hold"/>
                                        <p:tgtEl>
                                          <p:spTgt spid="29"/>
                                        </p:tgtEl>
                                        <p:attrNameLst>
                                          <p:attrName>ppt_x</p:attrName>
                                        </p:attrNameLst>
                                      </p:cBhvr>
                                      <p:tavLst>
                                        <p:tav tm="0">
                                          <p:val>
                                            <p:strVal val="#ppt_x"/>
                                          </p:val>
                                        </p:tav>
                                        <p:tav tm="100000">
                                          <p:val>
                                            <p:strVal val="#ppt_x"/>
                                          </p:val>
                                        </p:tav>
                                      </p:tavLst>
                                    </p:anim>
                                    <p:anim calcmode="lin" valueType="num">
                                      <p:cBhvr additive="base">
                                        <p:cTn id="28" dur="500" fill="hold"/>
                                        <p:tgtEl>
                                          <p:spTgt spid="2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ppt_x"/>
                                          </p:val>
                                        </p:tav>
                                        <p:tav tm="100000">
                                          <p:val>
                                            <p:strVal val="#ppt_x"/>
                                          </p:val>
                                        </p:tav>
                                      </p:tavLst>
                                    </p:anim>
                                    <p:anim calcmode="lin" valueType="num">
                                      <p:cBhvr additive="base">
                                        <p:cTn id="32" dur="500" fill="hold"/>
                                        <p:tgtEl>
                                          <p:spTgt spid="3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500" fill="hold"/>
                                        <p:tgtEl>
                                          <p:spTgt spid="31"/>
                                        </p:tgtEl>
                                        <p:attrNameLst>
                                          <p:attrName>ppt_x</p:attrName>
                                        </p:attrNameLst>
                                      </p:cBhvr>
                                      <p:tavLst>
                                        <p:tav tm="0">
                                          <p:val>
                                            <p:strVal val="#ppt_x"/>
                                          </p:val>
                                        </p:tav>
                                        <p:tav tm="100000">
                                          <p:val>
                                            <p:strVal val="#ppt_x"/>
                                          </p:val>
                                        </p:tav>
                                      </p:tavLst>
                                    </p:anim>
                                    <p:anim calcmode="lin" valueType="num">
                                      <p:cBhvr additive="base">
                                        <p:cTn id="36" dur="500" fill="hold"/>
                                        <p:tgtEl>
                                          <p:spTgt spid="3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additive="base">
                                        <p:cTn id="39" dur="500" fill="hold"/>
                                        <p:tgtEl>
                                          <p:spTgt spid="32"/>
                                        </p:tgtEl>
                                        <p:attrNameLst>
                                          <p:attrName>ppt_x</p:attrName>
                                        </p:attrNameLst>
                                      </p:cBhvr>
                                      <p:tavLst>
                                        <p:tav tm="0">
                                          <p:val>
                                            <p:strVal val="#ppt_x"/>
                                          </p:val>
                                        </p:tav>
                                        <p:tav tm="100000">
                                          <p:val>
                                            <p:strVal val="#ppt_x"/>
                                          </p:val>
                                        </p:tav>
                                      </p:tavLst>
                                    </p:anim>
                                    <p:anim calcmode="lin" valueType="num">
                                      <p:cBhvr additive="base">
                                        <p:cTn id="40" dur="500" fill="hold"/>
                                        <p:tgtEl>
                                          <p:spTgt spid="32"/>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anim calcmode="lin" valueType="num">
                                      <p:cBhvr additive="base">
                                        <p:cTn id="43" dur="500" fill="hold"/>
                                        <p:tgtEl>
                                          <p:spTgt spid="33"/>
                                        </p:tgtEl>
                                        <p:attrNameLst>
                                          <p:attrName>ppt_x</p:attrName>
                                        </p:attrNameLst>
                                      </p:cBhvr>
                                      <p:tavLst>
                                        <p:tav tm="0">
                                          <p:val>
                                            <p:strVal val="#ppt_x"/>
                                          </p:val>
                                        </p:tav>
                                        <p:tav tm="100000">
                                          <p:val>
                                            <p:strVal val="#ppt_x"/>
                                          </p:val>
                                        </p:tav>
                                      </p:tavLst>
                                    </p:anim>
                                    <p:anim calcmode="lin" valueType="num">
                                      <p:cBhvr additive="base">
                                        <p:cTn id="44" dur="500" fill="hold"/>
                                        <p:tgtEl>
                                          <p:spTgt spid="3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additive="base">
                                        <p:cTn id="47" dur="500" fill="hold"/>
                                        <p:tgtEl>
                                          <p:spTgt spid="34"/>
                                        </p:tgtEl>
                                        <p:attrNameLst>
                                          <p:attrName>ppt_x</p:attrName>
                                        </p:attrNameLst>
                                      </p:cBhvr>
                                      <p:tavLst>
                                        <p:tav tm="0">
                                          <p:val>
                                            <p:strVal val="#ppt_x"/>
                                          </p:val>
                                        </p:tav>
                                        <p:tav tm="100000">
                                          <p:val>
                                            <p:strVal val="#ppt_x"/>
                                          </p:val>
                                        </p:tav>
                                      </p:tavLst>
                                    </p:anim>
                                    <p:anim calcmode="lin" valueType="num">
                                      <p:cBhvr additive="base">
                                        <p:cTn id="48" dur="500" fill="hold"/>
                                        <p:tgtEl>
                                          <p:spTgt spid="3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anim calcmode="lin" valueType="num">
                                      <p:cBhvr additive="base">
                                        <p:cTn id="51" dur="500" fill="hold"/>
                                        <p:tgtEl>
                                          <p:spTgt spid="35"/>
                                        </p:tgtEl>
                                        <p:attrNameLst>
                                          <p:attrName>ppt_x</p:attrName>
                                        </p:attrNameLst>
                                      </p:cBhvr>
                                      <p:tavLst>
                                        <p:tav tm="0">
                                          <p:val>
                                            <p:strVal val="#ppt_x"/>
                                          </p:val>
                                        </p:tav>
                                        <p:tav tm="100000">
                                          <p:val>
                                            <p:strVal val="#ppt_x"/>
                                          </p:val>
                                        </p:tav>
                                      </p:tavLst>
                                    </p:anim>
                                    <p:anim calcmode="lin" valueType="num">
                                      <p:cBhvr additive="base">
                                        <p:cTn id="52" dur="500" fill="hold"/>
                                        <p:tgtEl>
                                          <p:spTgt spid="3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anim calcmode="lin" valueType="num">
                                      <p:cBhvr additive="base">
                                        <p:cTn id="55" dur="500" fill="hold"/>
                                        <p:tgtEl>
                                          <p:spTgt spid="36"/>
                                        </p:tgtEl>
                                        <p:attrNameLst>
                                          <p:attrName>ppt_x</p:attrName>
                                        </p:attrNameLst>
                                      </p:cBhvr>
                                      <p:tavLst>
                                        <p:tav tm="0">
                                          <p:val>
                                            <p:strVal val="#ppt_x"/>
                                          </p:val>
                                        </p:tav>
                                        <p:tav tm="100000">
                                          <p:val>
                                            <p:strVal val="#ppt_x"/>
                                          </p:val>
                                        </p:tav>
                                      </p:tavLst>
                                    </p:anim>
                                    <p:anim calcmode="lin" valueType="num">
                                      <p:cBhvr additive="base">
                                        <p:cTn id="56" dur="500" fill="hold"/>
                                        <p:tgtEl>
                                          <p:spTgt spid="36"/>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fill="hold"/>
                                        <p:tgtEl>
                                          <p:spTgt spid="37"/>
                                        </p:tgtEl>
                                        <p:attrNameLst>
                                          <p:attrName>ppt_x</p:attrName>
                                        </p:attrNameLst>
                                      </p:cBhvr>
                                      <p:tavLst>
                                        <p:tav tm="0">
                                          <p:val>
                                            <p:strVal val="#ppt_x"/>
                                          </p:val>
                                        </p:tav>
                                        <p:tav tm="100000">
                                          <p:val>
                                            <p:strVal val="#ppt_x"/>
                                          </p:val>
                                        </p:tav>
                                      </p:tavLst>
                                    </p:anim>
                                    <p:anim calcmode="lin" valueType="num">
                                      <p:cBhvr additive="base">
                                        <p:cTn id="60" dur="500" fill="hold"/>
                                        <p:tgtEl>
                                          <p:spTgt spid="3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anim calcmode="lin" valueType="num">
                                      <p:cBhvr additive="base">
                                        <p:cTn id="63" dur="500" fill="hold"/>
                                        <p:tgtEl>
                                          <p:spTgt spid="38"/>
                                        </p:tgtEl>
                                        <p:attrNameLst>
                                          <p:attrName>ppt_x</p:attrName>
                                        </p:attrNameLst>
                                      </p:cBhvr>
                                      <p:tavLst>
                                        <p:tav tm="0">
                                          <p:val>
                                            <p:strVal val="#ppt_x"/>
                                          </p:val>
                                        </p:tav>
                                        <p:tav tm="100000">
                                          <p:val>
                                            <p:strVal val="#ppt_x"/>
                                          </p:val>
                                        </p:tav>
                                      </p:tavLst>
                                    </p:anim>
                                    <p:anim calcmode="lin" valueType="num">
                                      <p:cBhvr additive="base">
                                        <p:cTn id="64" dur="500" fill="hold"/>
                                        <p:tgtEl>
                                          <p:spTgt spid="38"/>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39"/>
                                        </p:tgtEl>
                                        <p:attrNameLst>
                                          <p:attrName>style.visibility</p:attrName>
                                        </p:attrNameLst>
                                      </p:cBhvr>
                                      <p:to>
                                        <p:strVal val="visible"/>
                                      </p:to>
                                    </p:set>
                                    <p:anim calcmode="lin" valueType="num">
                                      <p:cBhvr additive="base">
                                        <p:cTn id="67" dur="500" fill="hold"/>
                                        <p:tgtEl>
                                          <p:spTgt spid="39"/>
                                        </p:tgtEl>
                                        <p:attrNameLst>
                                          <p:attrName>ppt_x</p:attrName>
                                        </p:attrNameLst>
                                      </p:cBhvr>
                                      <p:tavLst>
                                        <p:tav tm="0">
                                          <p:val>
                                            <p:strVal val="#ppt_x"/>
                                          </p:val>
                                        </p:tav>
                                        <p:tav tm="100000">
                                          <p:val>
                                            <p:strVal val="#ppt_x"/>
                                          </p:val>
                                        </p:tav>
                                      </p:tavLst>
                                    </p:anim>
                                    <p:anim calcmode="lin" valueType="num">
                                      <p:cBhvr additive="base">
                                        <p:cTn id="68" dur="500" fill="hold"/>
                                        <p:tgtEl>
                                          <p:spTgt spid="39"/>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47"/>
                                        </p:tgtEl>
                                        <p:attrNameLst>
                                          <p:attrName>style.visibility</p:attrName>
                                        </p:attrNameLst>
                                      </p:cBhvr>
                                      <p:to>
                                        <p:strVal val="visible"/>
                                      </p:to>
                                    </p:set>
                                    <p:anim calcmode="lin" valueType="num">
                                      <p:cBhvr additive="base">
                                        <p:cTn id="71" dur="500" fill="hold"/>
                                        <p:tgtEl>
                                          <p:spTgt spid="47"/>
                                        </p:tgtEl>
                                        <p:attrNameLst>
                                          <p:attrName>ppt_x</p:attrName>
                                        </p:attrNameLst>
                                      </p:cBhvr>
                                      <p:tavLst>
                                        <p:tav tm="0">
                                          <p:val>
                                            <p:strVal val="#ppt_x"/>
                                          </p:val>
                                        </p:tav>
                                        <p:tav tm="100000">
                                          <p:val>
                                            <p:strVal val="#ppt_x"/>
                                          </p:val>
                                        </p:tav>
                                      </p:tavLst>
                                    </p:anim>
                                    <p:anim calcmode="lin" valueType="num">
                                      <p:cBhvr additive="base">
                                        <p:cTn id="72" dur="500" fill="hold"/>
                                        <p:tgtEl>
                                          <p:spTgt spid="47"/>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50"/>
                                        </p:tgtEl>
                                        <p:attrNameLst>
                                          <p:attrName>style.visibility</p:attrName>
                                        </p:attrNameLst>
                                      </p:cBhvr>
                                      <p:to>
                                        <p:strVal val="visible"/>
                                      </p:to>
                                    </p:set>
                                    <p:anim calcmode="lin" valueType="num">
                                      <p:cBhvr additive="base">
                                        <p:cTn id="75" dur="500" fill="hold"/>
                                        <p:tgtEl>
                                          <p:spTgt spid="50"/>
                                        </p:tgtEl>
                                        <p:attrNameLst>
                                          <p:attrName>ppt_x</p:attrName>
                                        </p:attrNameLst>
                                      </p:cBhvr>
                                      <p:tavLst>
                                        <p:tav tm="0">
                                          <p:val>
                                            <p:strVal val="#ppt_x"/>
                                          </p:val>
                                        </p:tav>
                                        <p:tav tm="100000">
                                          <p:val>
                                            <p:strVal val="#ppt_x"/>
                                          </p:val>
                                        </p:tav>
                                      </p:tavLst>
                                    </p:anim>
                                    <p:anim calcmode="lin" valueType="num">
                                      <p:cBhvr additive="base">
                                        <p:cTn id="76" dur="500" fill="hold"/>
                                        <p:tgtEl>
                                          <p:spTgt spid="50"/>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52"/>
                                        </p:tgtEl>
                                        <p:attrNameLst>
                                          <p:attrName>style.visibility</p:attrName>
                                        </p:attrNameLst>
                                      </p:cBhvr>
                                      <p:to>
                                        <p:strVal val="visible"/>
                                      </p:to>
                                    </p:set>
                                    <p:anim calcmode="lin" valueType="num">
                                      <p:cBhvr additive="base">
                                        <p:cTn id="79" dur="500" fill="hold"/>
                                        <p:tgtEl>
                                          <p:spTgt spid="52"/>
                                        </p:tgtEl>
                                        <p:attrNameLst>
                                          <p:attrName>ppt_x</p:attrName>
                                        </p:attrNameLst>
                                      </p:cBhvr>
                                      <p:tavLst>
                                        <p:tav tm="0">
                                          <p:val>
                                            <p:strVal val="#ppt_x"/>
                                          </p:val>
                                        </p:tav>
                                        <p:tav tm="100000">
                                          <p:val>
                                            <p:strVal val="#ppt_x"/>
                                          </p:val>
                                        </p:tav>
                                      </p:tavLst>
                                    </p:anim>
                                    <p:anim calcmode="lin" valueType="num">
                                      <p:cBhvr additive="base">
                                        <p:cTn id="80" dur="500" fill="hold"/>
                                        <p:tgtEl>
                                          <p:spTgt spid="52"/>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53"/>
                                        </p:tgtEl>
                                        <p:attrNameLst>
                                          <p:attrName>style.visibility</p:attrName>
                                        </p:attrNameLst>
                                      </p:cBhvr>
                                      <p:to>
                                        <p:strVal val="visible"/>
                                      </p:to>
                                    </p:set>
                                    <p:anim calcmode="lin" valueType="num">
                                      <p:cBhvr additive="base">
                                        <p:cTn id="83" dur="500" fill="hold"/>
                                        <p:tgtEl>
                                          <p:spTgt spid="53"/>
                                        </p:tgtEl>
                                        <p:attrNameLst>
                                          <p:attrName>ppt_x</p:attrName>
                                        </p:attrNameLst>
                                      </p:cBhvr>
                                      <p:tavLst>
                                        <p:tav tm="0">
                                          <p:val>
                                            <p:strVal val="#ppt_x"/>
                                          </p:val>
                                        </p:tav>
                                        <p:tav tm="100000">
                                          <p:val>
                                            <p:strVal val="#ppt_x"/>
                                          </p:val>
                                        </p:tav>
                                      </p:tavLst>
                                    </p:anim>
                                    <p:anim calcmode="lin" valueType="num">
                                      <p:cBhvr additive="base">
                                        <p:cTn id="84" dur="500" fill="hold"/>
                                        <p:tgtEl>
                                          <p:spTgt spid="53"/>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54"/>
                                        </p:tgtEl>
                                        <p:attrNameLst>
                                          <p:attrName>style.visibility</p:attrName>
                                        </p:attrNameLst>
                                      </p:cBhvr>
                                      <p:to>
                                        <p:strVal val="visible"/>
                                      </p:to>
                                    </p:set>
                                    <p:anim calcmode="lin" valueType="num">
                                      <p:cBhvr additive="base">
                                        <p:cTn id="87" dur="500" fill="hold"/>
                                        <p:tgtEl>
                                          <p:spTgt spid="54"/>
                                        </p:tgtEl>
                                        <p:attrNameLst>
                                          <p:attrName>ppt_x</p:attrName>
                                        </p:attrNameLst>
                                      </p:cBhvr>
                                      <p:tavLst>
                                        <p:tav tm="0">
                                          <p:val>
                                            <p:strVal val="#ppt_x"/>
                                          </p:val>
                                        </p:tav>
                                        <p:tav tm="100000">
                                          <p:val>
                                            <p:strVal val="#ppt_x"/>
                                          </p:val>
                                        </p:tav>
                                      </p:tavLst>
                                    </p:anim>
                                    <p:anim calcmode="lin" valueType="num">
                                      <p:cBhvr additive="base">
                                        <p:cTn id="88"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7" grpId="0" animBg="1"/>
      <p:bldP spid="50" grpId="0" animBg="1"/>
      <p:bldP spid="52" grpId="0" animBg="1"/>
      <p:bldP spid="53" grpId="0" animBg="1"/>
      <p:bldP spid="5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20</a:t>
            </a:fld>
            <a:endParaRPr lang="en-US" dirty="0"/>
          </a:p>
        </p:txBody>
      </p:sp>
      <p:sp>
        <p:nvSpPr>
          <p:cNvPr id="3" name="Text Placeholder 2"/>
          <p:cNvSpPr>
            <a:spLocks noGrp="1"/>
          </p:cNvSpPr>
          <p:nvPr>
            <p:ph type="body" sz="quarter" idx="13"/>
          </p:nvPr>
        </p:nvSpPr>
        <p:spPr/>
        <p:txBody>
          <a:bodyPr/>
          <a:lstStyle/>
          <a:p>
            <a:endParaRPr lang="en-US"/>
          </a:p>
        </p:txBody>
      </p:sp>
      <p:sp>
        <p:nvSpPr>
          <p:cNvPr id="4" name="Title 3"/>
          <p:cNvSpPr>
            <a:spLocks noGrp="1"/>
          </p:cNvSpPr>
          <p:nvPr>
            <p:ph type="title"/>
          </p:nvPr>
        </p:nvSpPr>
        <p:spPr/>
        <p:txBody>
          <a:bodyPr>
            <a:normAutofit/>
          </a:bodyPr>
          <a:lstStyle/>
          <a:p>
            <a:r>
              <a:rPr lang="en-US" dirty="0" smtClean="0"/>
              <a:t>Recidivist with Multiple Arrests</a:t>
            </a:r>
            <a:endParaRPr lang="en-US" dirty="0"/>
          </a:p>
        </p:txBody>
      </p:sp>
      <p:sp>
        <p:nvSpPr>
          <p:cNvPr id="5" name="TextBox 4"/>
          <p:cNvSpPr txBox="1"/>
          <p:nvPr/>
        </p:nvSpPr>
        <p:spPr>
          <a:xfrm>
            <a:off x="837914" y="1682923"/>
            <a:ext cx="7361394" cy="954107"/>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smtClean="0"/>
              <a:t>4.  About one-third of those who recidivated during the first year had two or more arrests</a:t>
            </a:r>
            <a:endParaRPr lang="en-US" dirty="0"/>
          </a:p>
        </p:txBody>
      </p:sp>
    </p:spTree>
    <p:extLst>
      <p:ext uri="{BB962C8B-B14F-4D97-AF65-F5344CB8AC3E}">
        <p14:creationId xmlns:p14="http://schemas.microsoft.com/office/powerpoint/2010/main" val="1121250146"/>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21</a:t>
            </a:fld>
            <a:endParaRPr lang="en-US" dirty="0"/>
          </a:p>
        </p:txBody>
      </p:sp>
      <p:sp>
        <p:nvSpPr>
          <p:cNvPr id="4" name="Title 3"/>
          <p:cNvSpPr>
            <a:spLocks noGrp="1"/>
          </p:cNvSpPr>
          <p:nvPr>
            <p:ph type="title"/>
          </p:nvPr>
        </p:nvSpPr>
        <p:spPr/>
        <p:txBody>
          <a:bodyPr>
            <a:noAutofit/>
          </a:bodyPr>
          <a:lstStyle/>
          <a:p>
            <a:r>
              <a:rPr lang="en-US" dirty="0" smtClean="0"/>
              <a:t>One-Year Recidivism </a:t>
            </a:r>
            <a:r>
              <a:rPr lang="en-US" dirty="0"/>
              <a:t>Rates</a:t>
            </a:r>
            <a:br>
              <a:rPr lang="en-US" dirty="0"/>
            </a:br>
            <a:r>
              <a:rPr lang="en-US" dirty="0" smtClean="0"/>
              <a:t>Number of Rearrests</a:t>
            </a:r>
            <a:endParaRPr lang="en-US" dirty="0"/>
          </a:p>
        </p:txBody>
      </p:sp>
      <p:sp>
        <p:nvSpPr>
          <p:cNvPr id="39" name="Rectangle 38"/>
          <p:cNvSpPr/>
          <p:nvPr/>
        </p:nvSpPr>
        <p:spPr>
          <a:xfrm>
            <a:off x="1209825" y="1118261"/>
            <a:ext cx="6941128" cy="4506551"/>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p:cNvSpPr txBox="1"/>
          <p:nvPr/>
        </p:nvSpPr>
        <p:spPr>
          <a:xfrm>
            <a:off x="2799007" y="2328410"/>
            <a:ext cx="1090086"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2013</a:t>
            </a:r>
            <a:endParaRPr lang="en-US" sz="1800" dirty="0"/>
          </a:p>
        </p:txBody>
      </p:sp>
      <p:sp>
        <p:nvSpPr>
          <p:cNvPr id="41" name="Rectangle 40"/>
          <p:cNvSpPr/>
          <p:nvPr/>
        </p:nvSpPr>
        <p:spPr>
          <a:xfrm>
            <a:off x="4665480" y="3108231"/>
            <a:ext cx="688284"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31%</a:t>
            </a:r>
            <a:endParaRPr lang="en-US" b="1" dirty="0"/>
          </a:p>
        </p:txBody>
      </p:sp>
      <p:sp>
        <p:nvSpPr>
          <p:cNvPr id="42" name="Rectangle 41"/>
          <p:cNvSpPr/>
          <p:nvPr/>
        </p:nvSpPr>
        <p:spPr>
          <a:xfrm>
            <a:off x="5780639" y="3101296"/>
            <a:ext cx="688284" cy="35719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32%</a:t>
            </a:r>
            <a:endParaRPr lang="en-US" b="1" dirty="0"/>
          </a:p>
        </p:txBody>
      </p:sp>
      <p:sp>
        <p:nvSpPr>
          <p:cNvPr id="43" name="TextBox 42"/>
          <p:cNvSpPr txBox="1"/>
          <p:nvPr/>
        </p:nvSpPr>
        <p:spPr>
          <a:xfrm>
            <a:off x="4559906" y="2306608"/>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Dallas </a:t>
            </a:r>
            <a:endParaRPr lang="en-US" sz="1800" dirty="0"/>
          </a:p>
        </p:txBody>
      </p:sp>
      <p:sp>
        <p:nvSpPr>
          <p:cNvPr id="44" name="TextBox 43"/>
          <p:cNvSpPr txBox="1"/>
          <p:nvPr/>
        </p:nvSpPr>
        <p:spPr>
          <a:xfrm>
            <a:off x="5574813" y="2307370"/>
            <a:ext cx="94184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Tarrant</a:t>
            </a:r>
            <a:endParaRPr lang="en-US" sz="1800" dirty="0"/>
          </a:p>
        </p:txBody>
      </p:sp>
      <p:sp>
        <p:nvSpPr>
          <p:cNvPr id="45" name="TextBox 44"/>
          <p:cNvSpPr txBox="1"/>
          <p:nvPr/>
        </p:nvSpPr>
        <p:spPr>
          <a:xfrm>
            <a:off x="1860929" y="2956731"/>
            <a:ext cx="2180167" cy="646331"/>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Two or More Arrests All </a:t>
            </a:r>
            <a:r>
              <a:rPr lang="en-US" sz="1800" dirty="0"/>
              <a:t>Jail Releases</a:t>
            </a:r>
          </a:p>
        </p:txBody>
      </p:sp>
      <p:sp>
        <p:nvSpPr>
          <p:cNvPr id="46" name="Rectangle 45"/>
          <p:cNvSpPr/>
          <p:nvPr/>
        </p:nvSpPr>
        <p:spPr>
          <a:xfrm>
            <a:off x="4665480" y="3896124"/>
            <a:ext cx="688284"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35%</a:t>
            </a:r>
            <a:endParaRPr lang="en-US" b="1" dirty="0"/>
          </a:p>
        </p:txBody>
      </p:sp>
      <p:sp>
        <p:nvSpPr>
          <p:cNvPr id="47" name="Rectangle 46"/>
          <p:cNvSpPr/>
          <p:nvPr/>
        </p:nvSpPr>
        <p:spPr>
          <a:xfrm>
            <a:off x="5780639" y="3908539"/>
            <a:ext cx="688284" cy="35719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24%</a:t>
            </a:r>
            <a:endParaRPr lang="en-US" b="1" dirty="0"/>
          </a:p>
        </p:txBody>
      </p:sp>
      <p:sp>
        <p:nvSpPr>
          <p:cNvPr id="48" name="Rectangle 47"/>
          <p:cNvSpPr/>
          <p:nvPr/>
        </p:nvSpPr>
        <p:spPr>
          <a:xfrm>
            <a:off x="4665480" y="4725510"/>
            <a:ext cx="688284"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27%</a:t>
            </a:r>
            <a:endParaRPr lang="en-US" b="1" dirty="0"/>
          </a:p>
        </p:txBody>
      </p:sp>
      <p:sp>
        <p:nvSpPr>
          <p:cNvPr id="49" name="Rectangle 48"/>
          <p:cNvSpPr/>
          <p:nvPr/>
        </p:nvSpPr>
        <p:spPr>
          <a:xfrm>
            <a:off x="5780639" y="4737925"/>
            <a:ext cx="688284" cy="35719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29%</a:t>
            </a:r>
            <a:endParaRPr lang="en-US" b="1" dirty="0"/>
          </a:p>
        </p:txBody>
      </p:sp>
      <p:sp>
        <p:nvSpPr>
          <p:cNvPr id="50" name="TextBox 49"/>
          <p:cNvSpPr txBox="1"/>
          <p:nvPr/>
        </p:nvSpPr>
        <p:spPr>
          <a:xfrm>
            <a:off x="1400037" y="1418076"/>
            <a:ext cx="6508445" cy="646331"/>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Percent Recidivating with </a:t>
            </a:r>
            <a:r>
              <a:rPr lang="en-US" sz="1800" dirty="0"/>
              <a:t>Two </a:t>
            </a:r>
            <a:r>
              <a:rPr lang="en-US" sz="1800" dirty="0" smtClean="0"/>
              <a:t>Arrests </a:t>
            </a:r>
            <a:r>
              <a:rPr lang="en-US" sz="1800" dirty="0"/>
              <a:t>or More During </a:t>
            </a:r>
            <a:endParaRPr lang="en-US" sz="1800" dirty="0" smtClean="0"/>
          </a:p>
          <a:p>
            <a:r>
              <a:rPr lang="en-US" sz="1800" dirty="0" smtClean="0"/>
              <a:t>One Year Recidivism 2013 Releases </a:t>
            </a:r>
            <a:endParaRPr lang="en-US" sz="1800" dirty="0"/>
          </a:p>
        </p:txBody>
      </p:sp>
      <p:sp>
        <p:nvSpPr>
          <p:cNvPr id="51" name="TextBox 50"/>
          <p:cNvSpPr txBox="1"/>
          <p:nvPr/>
        </p:nvSpPr>
        <p:spPr>
          <a:xfrm>
            <a:off x="1873888" y="3763974"/>
            <a:ext cx="2180167" cy="646331"/>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Two or More Arrests Pretrial Releases</a:t>
            </a:r>
            <a:endParaRPr lang="en-US" sz="1800" dirty="0"/>
          </a:p>
        </p:txBody>
      </p:sp>
      <p:sp>
        <p:nvSpPr>
          <p:cNvPr id="52" name="TextBox 51"/>
          <p:cNvSpPr txBox="1"/>
          <p:nvPr/>
        </p:nvSpPr>
        <p:spPr>
          <a:xfrm>
            <a:off x="1873888" y="4593360"/>
            <a:ext cx="2180167" cy="646331"/>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Two or More Arrests </a:t>
            </a:r>
            <a:r>
              <a:rPr lang="en-US" sz="1800" dirty="0"/>
              <a:t>Commercial Bond</a:t>
            </a:r>
          </a:p>
        </p:txBody>
      </p:sp>
      <p:sp>
        <p:nvSpPr>
          <p:cNvPr id="20" name="Rectangle 19"/>
          <p:cNvSpPr/>
          <p:nvPr/>
        </p:nvSpPr>
        <p:spPr>
          <a:xfrm>
            <a:off x="4542355" y="5697848"/>
            <a:ext cx="1887022" cy="1028071"/>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Tarrant has pre-trial supervision administered by the county </a:t>
            </a:r>
            <a:endParaRPr lang="en-US" sz="1600" b="1" dirty="0"/>
          </a:p>
        </p:txBody>
      </p:sp>
      <p:sp>
        <p:nvSpPr>
          <p:cNvPr id="21" name="Rectangle 20"/>
          <p:cNvSpPr/>
          <p:nvPr/>
        </p:nvSpPr>
        <p:spPr>
          <a:xfrm>
            <a:off x="1978260" y="5718799"/>
            <a:ext cx="1887022" cy="824241"/>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Dallas does not have pre-trial supervision </a:t>
            </a:r>
            <a:endParaRPr lang="en-US" sz="1600" b="1" dirty="0"/>
          </a:p>
        </p:txBody>
      </p:sp>
    </p:spTree>
    <p:extLst>
      <p:ext uri="{BB962C8B-B14F-4D97-AF65-F5344CB8AC3E}">
        <p14:creationId xmlns:p14="http://schemas.microsoft.com/office/powerpoint/2010/main" val="2705471250"/>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22</a:t>
            </a:fld>
            <a:endParaRPr lang="en-US" dirty="0"/>
          </a:p>
        </p:txBody>
      </p:sp>
      <p:sp>
        <p:nvSpPr>
          <p:cNvPr id="4" name="Title 3"/>
          <p:cNvSpPr>
            <a:spLocks noGrp="1"/>
          </p:cNvSpPr>
          <p:nvPr>
            <p:ph type="title"/>
          </p:nvPr>
        </p:nvSpPr>
        <p:spPr/>
        <p:txBody>
          <a:bodyPr>
            <a:normAutofit/>
          </a:bodyPr>
          <a:lstStyle/>
          <a:p>
            <a:r>
              <a:rPr lang="en-US" dirty="0" smtClean="0"/>
              <a:t>Half of Offenders Recidivate after Three Years</a:t>
            </a:r>
            <a:endParaRPr lang="en-US" dirty="0"/>
          </a:p>
        </p:txBody>
      </p:sp>
      <p:sp>
        <p:nvSpPr>
          <p:cNvPr id="11" name="TextBox 10"/>
          <p:cNvSpPr txBox="1"/>
          <p:nvPr/>
        </p:nvSpPr>
        <p:spPr>
          <a:xfrm>
            <a:off x="804366" y="1465807"/>
            <a:ext cx="7223760" cy="954107"/>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a:t>5</a:t>
            </a:r>
            <a:r>
              <a:rPr lang="en-US" dirty="0" smtClean="0"/>
              <a:t>.  Three-year recidivism rates were high, with almost half of releases from jail recidivating</a:t>
            </a:r>
            <a:endParaRPr lang="en-US" dirty="0"/>
          </a:p>
        </p:txBody>
      </p:sp>
      <p:sp>
        <p:nvSpPr>
          <p:cNvPr id="14" name="TextBox 13"/>
          <p:cNvSpPr txBox="1"/>
          <p:nvPr/>
        </p:nvSpPr>
        <p:spPr>
          <a:xfrm>
            <a:off x="804366" y="2853798"/>
            <a:ext cx="7223760" cy="954107"/>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a:t>6</a:t>
            </a:r>
            <a:r>
              <a:rPr lang="en-US" dirty="0" smtClean="0"/>
              <a:t>.  More than half of state jail releases recidivated after three-years </a:t>
            </a:r>
            <a:endParaRPr lang="en-US" dirty="0"/>
          </a:p>
        </p:txBody>
      </p:sp>
      <p:sp>
        <p:nvSpPr>
          <p:cNvPr id="6" name="TextBox 5"/>
          <p:cNvSpPr txBox="1"/>
          <p:nvPr/>
        </p:nvSpPr>
        <p:spPr>
          <a:xfrm>
            <a:off x="804366" y="4241790"/>
            <a:ext cx="7223760" cy="1384995"/>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a:t>7</a:t>
            </a:r>
            <a:r>
              <a:rPr lang="en-US" dirty="0" smtClean="0"/>
              <a:t>.  Probationers on deferred adjudication had higher three-year recidivism rates than regular probationers </a:t>
            </a:r>
            <a:endParaRPr lang="en-US" dirty="0"/>
          </a:p>
        </p:txBody>
      </p:sp>
    </p:spTree>
    <p:extLst>
      <p:ext uri="{BB962C8B-B14F-4D97-AF65-F5344CB8AC3E}">
        <p14:creationId xmlns:p14="http://schemas.microsoft.com/office/powerpoint/2010/main" val="911316699"/>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p:cNvSpPr/>
          <p:nvPr/>
        </p:nvSpPr>
        <p:spPr>
          <a:xfrm>
            <a:off x="4715271" y="3390530"/>
            <a:ext cx="3528668" cy="1677235"/>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Rectangle 54"/>
          <p:cNvSpPr/>
          <p:nvPr/>
        </p:nvSpPr>
        <p:spPr>
          <a:xfrm>
            <a:off x="491695" y="3390530"/>
            <a:ext cx="3528668" cy="1677235"/>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Rectangle 53"/>
          <p:cNvSpPr/>
          <p:nvPr/>
        </p:nvSpPr>
        <p:spPr>
          <a:xfrm>
            <a:off x="4698953" y="1267325"/>
            <a:ext cx="3528668" cy="1677235"/>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ectangle 52"/>
          <p:cNvSpPr/>
          <p:nvPr/>
        </p:nvSpPr>
        <p:spPr>
          <a:xfrm>
            <a:off x="491695" y="1267325"/>
            <a:ext cx="3528668" cy="1677235"/>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23</a:t>
            </a:fld>
            <a:endParaRPr lang="en-US" dirty="0"/>
          </a:p>
        </p:txBody>
      </p:sp>
      <p:sp>
        <p:nvSpPr>
          <p:cNvPr id="3" name="Text Placeholder 2"/>
          <p:cNvSpPr>
            <a:spLocks noGrp="1"/>
          </p:cNvSpPr>
          <p:nvPr>
            <p:ph type="body" sz="quarter" idx="13"/>
          </p:nvPr>
        </p:nvSpPr>
        <p:spPr/>
        <p:txBody>
          <a:bodyPr/>
          <a:lstStyle/>
          <a:p>
            <a:endParaRPr lang="en-US"/>
          </a:p>
        </p:txBody>
      </p:sp>
      <p:sp>
        <p:nvSpPr>
          <p:cNvPr id="4" name="Title 3"/>
          <p:cNvSpPr>
            <a:spLocks noGrp="1"/>
          </p:cNvSpPr>
          <p:nvPr>
            <p:ph type="title"/>
          </p:nvPr>
        </p:nvSpPr>
        <p:spPr/>
        <p:txBody>
          <a:bodyPr>
            <a:normAutofit fontScale="90000"/>
          </a:bodyPr>
          <a:lstStyle/>
          <a:p>
            <a:r>
              <a:rPr lang="en-US" dirty="0" smtClean="0"/>
              <a:t>Three-Year Recidivism Rates</a:t>
            </a:r>
            <a:br>
              <a:rPr lang="en-US" dirty="0" smtClean="0"/>
            </a:br>
            <a:r>
              <a:rPr lang="en-US" dirty="0" smtClean="0"/>
              <a:t>Local Populations</a:t>
            </a:r>
            <a:endParaRPr lang="en-US" dirty="0"/>
          </a:p>
        </p:txBody>
      </p:sp>
      <p:sp>
        <p:nvSpPr>
          <p:cNvPr id="5" name="TextBox 4"/>
          <p:cNvSpPr txBox="1"/>
          <p:nvPr/>
        </p:nvSpPr>
        <p:spPr>
          <a:xfrm>
            <a:off x="1747689" y="1463754"/>
            <a:ext cx="2005640"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All Jail Releases</a:t>
            </a:r>
            <a:endParaRPr lang="en-US" sz="1800" dirty="0"/>
          </a:p>
        </p:txBody>
      </p:sp>
      <p:sp>
        <p:nvSpPr>
          <p:cNvPr id="6" name="Rectangle 5"/>
          <p:cNvSpPr/>
          <p:nvPr/>
        </p:nvSpPr>
        <p:spPr>
          <a:xfrm>
            <a:off x="1880091" y="2411489"/>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45%</a:t>
            </a:r>
            <a:endParaRPr lang="en-US" b="1" dirty="0"/>
          </a:p>
        </p:txBody>
      </p:sp>
      <p:sp>
        <p:nvSpPr>
          <p:cNvPr id="7" name="TextBox 6"/>
          <p:cNvSpPr txBox="1"/>
          <p:nvPr/>
        </p:nvSpPr>
        <p:spPr>
          <a:xfrm>
            <a:off x="810107" y="2440197"/>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2011</a:t>
            </a:r>
            <a:endParaRPr lang="en-US" sz="1800" dirty="0"/>
          </a:p>
        </p:txBody>
      </p:sp>
      <p:sp>
        <p:nvSpPr>
          <p:cNvPr id="14" name="TextBox 13"/>
          <p:cNvSpPr txBox="1"/>
          <p:nvPr/>
        </p:nvSpPr>
        <p:spPr>
          <a:xfrm>
            <a:off x="1758667" y="1900749"/>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Dallas </a:t>
            </a:r>
            <a:endParaRPr lang="en-US" sz="1800" dirty="0"/>
          </a:p>
        </p:txBody>
      </p:sp>
      <p:sp>
        <p:nvSpPr>
          <p:cNvPr id="15" name="TextBox 14"/>
          <p:cNvSpPr txBox="1"/>
          <p:nvPr/>
        </p:nvSpPr>
        <p:spPr>
          <a:xfrm>
            <a:off x="2773574" y="1901511"/>
            <a:ext cx="94184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Tarrant</a:t>
            </a:r>
            <a:endParaRPr lang="en-US" sz="1800" dirty="0"/>
          </a:p>
        </p:txBody>
      </p:sp>
      <p:sp>
        <p:nvSpPr>
          <p:cNvPr id="42" name="Rectangle 41"/>
          <p:cNvSpPr/>
          <p:nvPr/>
        </p:nvSpPr>
        <p:spPr>
          <a:xfrm>
            <a:off x="2894998" y="2421730"/>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43%</a:t>
            </a:r>
            <a:endParaRPr lang="en-US" b="1" dirty="0"/>
          </a:p>
        </p:txBody>
      </p:sp>
      <p:sp>
        <p:nvSpPr>
          <p:cNvPr id="25" name="TextBox 24"/>
          <p:cNvSpPr txBox="1"/>
          <p:nvPr/>
        </p:nvSpPr>
        <p:spPr>
          <a:xfrm>
            <a:off x="5855294" y="1464953"/>
            <a:ext cx="2005640"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After Jail Sentence </a:t>
            </a:r>
            <a:endParaRPr lang="en-US" sz="1800" dirty="0"/>
          </a:p>
        </p:txBody>
      </p:sp>
      <p:sp>
        <p:nvSpPr>
          <p:cNvPr id="26" name="Rectangle 25"/>
          <p:cNvSpPr/>
          <p:nvPr/>
        </p:nvSpPr>
        <p:spPr>
          <a:xfrm>
            <a:off x="5987696" y="2412688"/>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54%</a:t>
            </a:r>
            <a:endParaRPr lang="en-US" b="1" dirty="0"/>
          </a:p>
        </p:txBody>
      </p:sp>
      <p:sp>
        <p:nvSpPr>
          <p:cNvPr id="27" name="TextBox 26"/>
          <p:cNvSpPr txBox="1"/>
          <p:nvPr/>
        </p:nvSpPr>
        <p:spPr>
          <a:xfrm>
            <a:off x="4917712" y="2441396"/>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2011</a:t>
            </a:r>
            <a:endParaRPr lang="en-US" sz="1800" dirty="0"/>
          </a:p>
        </p:txBody>
      </p:sp>
      <p:sp>
        <p:nvSpPr>
          <p:cNvPr id="28" name="TextBox 27"/>
          <p:cNvSpPr txBox="1"/>
          <p:nvPr/>
        </p:nvSpPr>
        <p:spPr>
          <a:xfrm>
            <a:off x="5866272" y="1901948"/>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Dallas </a:t>
            </a:r>
            <a:endParaRPr lang="en-US" sz="1800" dirty="0"/>
          </a:p>
        </p:txBody>
      </p:sp>
      <p:sp>
        <p:nvSpPr>
          <p:cNvPr id="29" name="TextBox 28"/>
          <p:cNvSpPr txBox="1"/>
          <p:nvPr/>
        </p:nvSpPr>
        <p:spPr>
          <a:xfrm>
            <a:off x="6881179" y="1902710"/>
            <a:ext cx="94184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Tarrant</a:t>
            </a:r>
            <a:endParaRPr lang="en-US" sz="1800" dirty="0"/>
          </a:p>
        </p:txBody>
      </p:sp>
      <p:sp>
        <p:nvSpPr>
          <p:cNvPr id="30" name="Rectangle 29"/>
          <p:cNvSpPr/>
          <p:nvPr/>
        </p:nvSpPr>
        <p:spPr>
          <a:xfrm>
            <a:off x="7002603" y="2422929"/>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54%</a:t>
            </a:r>
            <a:endParaRPr lang="en-US" b="1" dirty="0"/>
          </a:p>
        </p:txBody>
      </p:sp>
      <p:sp>
        <p:nvSpPr>
          <p:cNvPr id="31" name="TextBox 30"/>
          <p:cNvSpPr txBox="1"/>
          <p:nvPr/>
        </p:nvSpPr>
        <p:spPr>
          <a:xfrm>
            <a:off x="1682843" y="3597670"/>
            <a:ext cx="2005640"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Pretrial </a:t>
            </a:r>
            <a:endParaRPr lang="en-US" sz="1800" dirty="0"/>
          </a:p>
        </p:txBody>
      </p:sp>
      <p:sp>
        <p:nvSpPr>
          <p:cNvPr id="32" name="Rectangle 31"/>
          <p:cNvSpPr/>
          <p:nvPr/>
        </p:nvSpPr>
        <p:spPr>
          <a:xfrm>
            <a:off x="1815245" y="4545405"/>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44%</a:t>
            </a:r>
            <a:endParaRPr lang="en-US" b="1" dirty="0"/>
          </a:p>
        </p:txBody>
      </p:sp>
      <p:sp>
        <p:nvSpPr>
          <p:cNvPr id="33" name="TextBox 32"/>
          <p:cNvSpPr txBox="1"/>
          <p:nvPr/>
        </p:nvSpPr>
        <p:spPr>
          <a:xfrm>
            <a:off x="745261" y="4574113"/>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2011</a:t>
            </a:r>
            <a:endParaRPr lang="en-US" sz="1800" dirty="0"/>
          </a:p>
        </p:txBody>
      </p:sp>
      <p:sp>
        <p:nvSpPr>
          <p:cNvPr id="34" name="TextBox 33"/>
          <p:cNvSpPr txBox="1"/>
          <p:nvPr/>
        </p:nvSpPr>
        <p:spPr>
          <a:xfrm>
            <a:off x="1693821" y="4034665"/>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Dallas </a:t>
            </a:r>
            <a:endParaRPr lang="en-US" sz="1800" dirty="0"/>
          </a:p>
        </p:txBody>
      </p:sp>
      <p:sp>
        <p:nvSpPr>
          <p:cNvPr id="35" name="TextBox 34"/>
          <p:cNvSpPr txBox="1"/>
          <p:nvPr/>
        </p:nvSpPr>
        <p:spPr>
          <a:xfrm>
            <a:off x="2708728" y="4035427"/>
            <a:ext cx="94184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Tarrant</a:t>
            </a:r>
            <a:endParaRPr lang="en-US" sz="1800" dirty="0"/>
          </a:p>
        </p:txBody>
      </p:sp>
      <p:sp>
        <p:nvSpPr>
          <p:cNvPr id="36" name="Rectangle 35"/>
          <p:cNvSpPr/>
          <p:nvPr/>
        </p:nvSpPr>
        <p:spPr>
          <a:xfrm>
            <a:off x="2830152" y="4555646"/>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35%</a:t>
            </a:r>
            <a:endParaRPr lang="en-US" b="1" dirty="0"/>
          </a:p>
        </p:txBody>
      </p:sp>
      <p:sp>
        <p:nvSpPr>
          <p:cNvPr id="37" name="TextBox 36"/>
          <p:cNvSpPr txBox="1"/>
          <p:nvPr/>
        </p:nvSpPr>
        <p:spPr>
          <a:xfrm>
            <a:off x="5818271" y="3500538"/>
            <a:ext cx="2005640"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Commercial  </a:t>
            </a:r>
            <a:endParaRPr lang="en-US" sz="1800" dirty="0"/>
          </a:p>
        </p:txBody>
      </p:sp>
      <p:sp>
        <p:nvSpPr>
          <p:cNvPr id="38" name="Rectangle 37"/>
          <p:cNvSpPr/>
          <p:nvPr/>
        </p:nvSpPr>
        <p:spPr>
          <a:xfrm>
            <a:off x="5950673" y="4448273"/>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40%</a:t>
            </a:r>
            <a:endParaRPr lang="en-US" b="1" dirty="0"/>
          </a:p>
        </p:txBody>
      </p:sp>
      <p:sp>
        <p:nvSpPr>
          <p:cNvPr id="39" name="TextBox 38"/>
          <p:cNvSpPr txBox="1"/>
          <p:nvPr/>
        </p:nvSpPr>
        <p:spPr>
          <a:xfrm>
            <a:off x="4880689" y="4476981"/>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2011</a:t>
            </a:r>
            <a:endParaRPr lang="en-US" sz="1800" dirty="0"/>
          </a:p>
        </p:txBody>
      </p:sp>
      <p:sp>
        <p:nvSpPr>
          <p:cNvPr id="47" name="TextBox 46"/>
          <p:cNvSpPr txBox="1"/>
          <p:nvPr/>
        </p:nvSpPr>
        <p:spPr>
          <a:xfrm>
            <a:off x="5829249" y="3937533"/>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Dallas </a:t>
            </a:r>
            <a:endParaRPr lang="en-US" sz="1800" dirty="0"/>
          </a:p>
        </p:txBody>
      </p:sp>
      <p:sp>
        <p:nvSpPr>
          <p:cNvPr id="50" name="TextBox 49"/>
          <p:cNvSpPr txBox="1"/>
          <p:nvPr/>
        </p:nvSpPr>
        <p:spPr>
          <a:xfrm>
            <a:off x="6844156" y="3938295"/>
            <a:ext cx="94184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Tarrant</a:t>
            </a:r>
            <a:endParaRPr lang="en-US" sz="1800" dirty="0"/>
          </a:p>
        </p:txBody>
      </p:sp>
      <p:sp>
        <p:nvSpPr>
          <p:cNvPr id="52" name="Rectangle 51"/>
          <p:cNvSpPr/>
          <p:nvPr/>
        </p:nvSpPr>
        <p:spPr>
          <a:xfrm>
            <a:off x="6965580" y="4458514"/>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41%</a:t>
            </a:r>
            <a:endParaRPr lang="en-US" b="1" dirty="0"/>
          </a:p>
        </p:txBody>
      </p:sp>
      <p:sp>
        <p:nvSpPr>
          <p:cNvPr id="41" name="Rectangle 40"/>
          <p:cNvSpPr/>
          <p:nvPr/>
        </p:nvSpPr>
        <p:spPr>
          <a:xfrm>
            <a:off x="4625498" y="5239860"/>
            <a:ext cx="2222342" cy="100854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Tarrant has pre-trial supervision administered by the county </a:t>
            </a:r>
            <a:endParaRPr lang="en-US" sz="1600" b="1" dirty="0"/>
          </a:p>
        </p:txBody>
      </p:sp>
      <p:sp>
        <p:nvSpPr>
          <p:cNvPr id="43" name="Rectangle 42"/>
          <p:cNvSpPr/>
          <p:nvPr/>
        </p:nvSpPr>
        <p:spPr>
          <a:xfrm>
            <a:off x="2384660" y="5200639"/>
            <a:ext cx="1887022" cy="956321"/>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Dallas does not have pre-trial supervision </a:t>
            </a:r>
            <a:endParaRPr lang="en-US" sz="1600" b="1" dirty="0"/>
          </a:p>
        </p:txBody>
      </p:sp>
    </p:spTree>
    <p:extLst>
      <p:ext uri="{BB962C8B-B14F-4D97-AF65-F5344CB8AC3E}">
        <p14:creationId xmlns:p14="http://schemas.microsoft.com/office/powerpoint/2010/main" val="1716733002"/>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ppt_x"/>
                                          </p:val>
                                        </p:tav>
                                        <p:tav tm="100000">
                                          <p:val>
                                            <p:strVal val="#ppt_x"/>
                                          </p:val>
                                        </p:tav>
                                      </p:tavLst>
                                    </p:anim>
                                    <p:anim calcmode="lin" valueType="num">
                                      <p:cBhvr additive="base">
                                        <p:cTn id="8" dur="500" fill="hold"/>
                                        <p:tgtEl>
                                          <p:spTgt spid="5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additive="base">
                                        <p:cTn id="11" dur="500" fill="hold"/>
                                        <p:tgtEl>
                                          <p:spTgt spid="55"/>
                                        </p:tgtEl>
                                        <p:attrNameLst>
                                          <p:attrName>ppt_x</p:attrName>
                                        </p:attrNameLst>
                                      </p:cBhvr>
                                      <p:tavLst>
                                        <p:tav tm="0">
                                          <p:val>
                                            <p:strVal val="#ppt_x"/>
                                          </p:val>
                                        </p:tav>
                                        <p:tav tm="100000">
                                          <p:val>
                                            <p:strVal val="#ppt_x"/>
                                          </p:val>
                                        </p:tav>
                                      </p:tavLst>
                                    </p:anim>
                                    <p:anim calcmode="lin" valueType="num">
                                      <p:cBhvr additive="base">
                                        <p:cTn id="12" dur="500" fill="hold"/>
                                        <p:tgtEl>
                                          <p:spTgt spid="5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fill="hold"/>
                                        <p:tgtEl>
                                          <p:spTgt spid="31"/>
                                        </p:tgtEl>
                                        <p:attrNameLst>
                                          <p:attrName>ppt_x</p:attrName>
                                        </p:attrNameLst>
                                      </p:cBhvr>
                                      <p:tavLst>
                                        <p:tav tm="0">
                                          <p:val>
                                            <p:strVal val="#ppt_x"/>
                                          </p:val>
                                        </p:tav>
                                        <p:tav tm="100000">
                                          <p:val>
                                            <p:strVal val="#ppt_x"/>
                                          </p:val>
                                        </p:tav>
                                      </p:tavLst>
                                    </p:anim>
                                    <p:anim calcmode="lin" valueType="num">
                                      <p:cBhvr additive="base">
                                        <p:cTn id="16" dur="500" fill="hold"/>
                                        <p:tgtEl>
                                          <p:spTgt spid="3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ppt_x"/>
                                          </p:val>
                                        </p:tav>
                                        <p:tav tm="100000">
                                          <p:val>
                                            <p:strVal val="#ppt_x"/>
                                          </p:val>
                                        </p:tav>
                                      </p:tavLst>
                                    </p:anim>
                                    <p:anim calcmode="lin" valueType="num">
                                      <p:cBhvr additive="base">
                                        <p:cTn id="20" dur="500" fill="hold"/>
                                        <p:tgtEl>
                                          <p:spTgt spid="3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ppt_x"/>
                                          </p:val>
                                        </p:tav>
                                        <p:tav tm="100000">
                                          <p:val>
                                            <p:strVal val="#ppt_x"/>
                                          </p:val>
                                        </p:tav>
                                      </p:tavLst>
                                    </p:anim>
                                    <p:anim calcmode="lin" valueType="num">
                                      <p:cBhvr additive="base">
                                        <p:cTn id="24" dur="500" fill="hold"/>
                                        <p:tgtEl>
                                          <p:spTgt spid="3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ppt_x"/>
                                          </p:val>
                                        </p:tav>
                                        <p:tav tm="100000">
                                          <p:val>
                                            <p:strVal val="#ppt_x"/>
                                          </p:val>
                                        </p:tav>
                                      </p:tavLst>
                                    </p:anim>
                                    <p:anim calcmode="lin" valueType="num">
                                      <p:cBhvr additive="base">
                                        <p:cTn id="28" dur="500" fill="hold"/>
                                        <p:tgtEl>
                                          <p:spTgt spid="3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fill="hold"/>
                                        <p:tgtEl>
                                          <p:spTgt spid="35"/>
                                        </p:tgtEl>
                                        <p:attrNameLst>
                                          <p:attrName>ppt_x</p:attrName>
                                        </p:attrNameLst>
                                      </p:cBhvr>
                                      <p:tavLst>
                                        <p:tav tm="0">
                                          <p:val>
                                            <p:strVal val="#ppt_x"/>
                                          </p:val>
                                        </p:tav>
                                        <p:tav tm="100000">
                                          <p:val>
                                            <p:strVal val="#ppt_x"/>
                                          </p:val>
                                        </p:tav>
                                      </p:tavLst>
                                    </p:anim>
                                    <p:anim calcmode="lin" valueType="num">
                                      <p:cBhvr additive="base">
                                        <p:cTn id="32" dur="500" fill="hold"/>
                                        <p:tgtEl>
                                          <p:spTgt spid="3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500" fill="hold"/>
                                        <p:tgtEl>
                                          <p:spTgt spid="36"/>
                                        </p:tgtEl>
                                        <p:attrNameLst>
                                          <p:attrName>ppt_x</p:attrName>
                                        </p:attrNameLst>
                                      </p:cBhvr>
                                      <p:tavLst>
                                        <p:tav tm="0">
                                          <p:val>
                                            <p:strVal val="#ppt_x"/>
                                          </p:val>
                                        </p:tav>
                                        <p:tav tm="100000">
                                          <p:val>
                                            <p:strVal val="#ppt_x"/>
                                          </p:val>
                                        </p:tav>
                                      </p:tavLst>
                                    </p:anim>
                                    <p:anim calcmode="lin" valueType="num">
                                      <p:cBhvr additive="base">
                                        <p:cTn id="36" dur="500" fill="hold"/>
                                        <p:tgtEl>
                                          <p:spTgt spid="3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fill="hold"/>
                                        <p:tgtEl>
                                          <p:spTgt spid="37"/>
                                        </p:tgtEl>
                                        <p:attrNameLst>
                                          <p:attrName>ppt_x</p:attrName>
                                        </p:attrNameLst>
                                      </p:cBhvr>
                                      <p:tavLst>
                                        <p:tav tm="0">
                                          <p:val>
                                            <p:strVal val="#ppt_x"/>
                                          </p:val>
                                        </p:tav>
                                        <p:tav tm="100000">
                                          <p:val>
                                            <p:strVal val="#ppt_x"/>
                                          </p:val>
                                        </p:tav>
                                      </p:tavLst>
                                    </p:anim>
                                    <p:anim calcmode="lin" valueType="num">
                                      <p:cBhvr additive="base">
                                        <p:cTn id="40" dur="500" fill="hold"/>
                                        <p:tgtEl>
                                          <p:spTgt spid="3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500" fill="hold"/>
                                        <p:tgtEl>
                                          <p:spTgt spid="38"/>
                                        </p:tgtEl>
                                        <p:attrNameLst>
                                          <p:attrName>ppt_x</p:attrName>
                                        </p:attrNameLst>
                                      </p:cBhvr>
                                      <p:tavLst>
                                        <p:tav tm="0">
                                          <p:val>
                                            <p:strVal val="#ppt_x"/>
                                          </p:val>
                                        </p:tav>
                                        <p:tav tm="100000">
                                          <p:val>
                                            <p:strVal val="#ppt_x"/>
                                          </p:val>
                                        </p:tav>
                                      </p:tavLst>
                                    </p:anim>
                                    <p:anim calcmode="lin" valueType="num">
                                      <p:cBhvr additive="base">
                                        <p:cTn id="44" dur="500" fill="hold"/>
                                        <p:tgtEl>
                                          <p:spTgt spid="3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500" fill="hold"/>
                                        <p:tgtEl>
                                          <p:spTgt spid="39"/>
                                        </p:tgtEl>
                                        <p:attrNameLst>
                                          <p:attrName>ppt_x</p:attrName>
                                        </p:attrNameLst>
                                      </p:cBhvr>
                                      <p:tavLst>
                                        <p:tav tm="0">
                                          <p:val>
                                            <p:strVal val="#ppt_x"/>
                                          </p:val>
                                        </p:tav>
                                        <p:tav tm="100000">
                                          <p:val>
                                            <p:strVal val="#ppt_x"/>
                                          </p:val>
                                        </p:tav>
                                      </p:tavLst>
                                    </p:anim>
                                    <p:anim calcmode="lin" valueType="num">
                                      <p:cBhvr additive="base">
                                        <p:cTn id="48" dur="500" fill="hold"/>
                                        <p:tgtEl>
                                          <p:spTgt spid="39"/>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additive="base">
                                        <p:cTn id="51" dur="500" fill="hold"/>
                                        <p:tgtEl>
                                          <p:spTgt spid="47"/>
                                        </p:tgtEl>
                                        <p:attrNameLst>
                                          <p:attrName>ppt_x</p:attrName>
                                        </p:attrNameLst>
                                      </p:cBhvr>
                                      <p:tavLst>
                                        <p:tav tm="0">
                                          <p:val>
                                            <p:strVal val="#ppt_x"/>
                                          </p:val>
                                        </p:tav>
                                        <p:tav tm="100000">
                                          <p:val>
                                            <p:strVal val="#ppt_x"/>
                                          </p:val>
                                        </p:tav>
                                      </p:tavLst>
                                    </p:anim>
                                    <p:anim calcmode="lin" valueType="num">
                                      <p:cBhvr additive="base">
                                        <p:cTn id="52" dur="500" fill="hold"/>
                                        <p:tgtEl>
                                          <p:spTgt spid="47"/>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50"/>
                                        </p:tgtEl>
                                        <p:attrNameLst>
                                          <p:attrName>style.visibility</p:attrName>
                                        </p:attrNameLst>
                                      </p:cBhvr>
                                      <p:to>
                                        <p:strVal val="visible"/>
                                      </p:to>
                                    </p:set>
                                    <p:anim calcmode="lin" valueType="num">
                                      <p:cBhvr additive="base">
                                        <p:cTn id="55" dur="500" fill="hold"/>
                                        <p:tgtEl>
                                          <p:spTgt spid="50"/>
                                        </p:tgtEl>
                                        <p:attrNameLst>
                                          <p:attrName>ppt_x</p:attrName>
                                        </p:attrNameLst>
                                      </p:cBhvr>
                                      <p:tavLst>
                                        <p:tav tm="0">
                                          <p:val>
                                            <p:strVal val="#ppt_x"/>
                                          </p:val>
                                        </p:tav>
                                        <p:tav tm="100000">
                                          <p:val>
                                            <p:strVal val="#ppt_x"/>
                                          </p:val>
                                        </p:tav>
                                      </p:tavLst>
                                    </p:anim>
                                    <p:anim calcmode="lin" valueType="num">
                                      <p:cBhvr additive="base">
                                        <p:cTn id="56" dur="500" fill="hold"/>
                                        <p:tgtEl>
                                          <p:spTgt spid="5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 calcmode="lin" valueType="num">
                                      <p:cBhvr additive="base">
                                        <p:cTn id="59" dur="500" fill="hold"/>
                                        <p:tgtEl>
                                          <p:spTgt spid="52"/>
                                        </p:tgtEl>
                                        <p:attrNameLst>
                                          <p:attrName>ppt_x</p:attrName>
                                        </p:attrNameLst>
                                      </p:cBhvr>
                                      <p:tavLst>
                                        <p:tav tm="0">
                                          <p:val>
                                            <p:strVal val="#ppt_x"/>
                                          </p:val>
                                        </p:tav>
                                        <p:tav tm="100000">
                                          <p:val>
                                            <p:strVal val="#ppt_x"/>
                                          </p:val>
                                        </p:tav>
                                      </p:tavLst>
                                    </p:anim>
                                    <p:anim calcmode="lin" valueType="num">
                                      <p:cBhvr additive="base">
                                        <p:cTn id="60" dur="500" fill="hold"/>
                                        <p:tgtEl>
                                          <p:spTgt spid="52"/>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anim calcmode="lin" valueType="num">
                                      <p:cBhvr additive="base">
                                        <p:cTn id="63" dur="500" fill="hold"/>
                                        <p:tgtEl>
                                          <p:spTgt spid="41"/>
                                        </p:tgtEl>
                                        <p:attrNameLst>
                                          <p:attrName>ppt_x</p:attrName>
                                        </p:attrNameLst>
                                      </p:cBhvr>
                                      <p:tavLst>
                                        <p:tav tm="0">
                                          <p:val>
                                            <p:strVal val="#ppt_x"/>
                                          </p:val>
                                        </p:tav>
                                        <p:tav tm="100000">
                                          <p:val>
                                            <p:strVal val="#ppt_x"/>
                                          </p:val>
                                        </p:tav>
                                      </p:tavLst>
                                    </p:anim>
                                    <p:anim calcmode="lin" valueType="num">
                                      <p:cBhvr additive="base">
                                        <p:cTn id="64"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5" grpId="0" animBg="1"/>
      <p:bldP spid="31" grpId="0" animBg="1"/>
      <p:bldP spid="32" grpId="0" animBg="1"/>
      <p:bldP spid="33" grpId="0" animBg="1"/>
      <p:bldP spid="34" grpId="0" animBg="1"/>
      <p:bldP spid="35" grpId="0" animBg="1"/>
      <p:bldP spid="36" grpId="0" animBg="1"/>
      <p:bldP spid="37" grpId="0" animBg="1"/>
      <p:bldP spid="38" grpId="0" animBg="1"/>
      <p:bldP spid="39" grpId="0" animBg="1"/>
      <p:bldP spid="47" grpId="0" animBg="1"/>
      <p:bldP spid="50" grpId="0" animBg="1"/>
      <p:bldP spid="52" grpId="0" animBg="1"/>
      <p:bldP spid="4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52"/>
          <p:cNvSpPr/>
          <p:nvPr/>
        </p:nvSpPr>
        <p:spPr>
          <a:xfrm>
            <a:off x="4906811" y="4732695"/>
            <a:ext cx="3528668" cy="1677235"/>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50"/>
          <p:cNvSpPr/>
          <p:nvPr/>
        </p:nvSpPr>
        <p:spPr>
          <a:xfrm>
            <a:off x="837977" y="4764500"/>
            <a:ext cx="3528668" cy="1677235"/>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p:cNvSpPr/>
          <p:nvPr/>
        </p:nvSpPr>
        <p:spPr>
          <a:xfrm>
            <a:off x="4560528" y="1167655"/>
            <a:ext cx="3528668" cy="1677235"/>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a:off x="850378" y="1170375"/>
            <a:ext cx="3528668" cy="1677235"/>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2859772" y="2927890"/>
            <a:ext cx="3528668" cy="1677235"/>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24</a:t>
            </a:fld>
            <a:endParaRPr lang="en-US" dirty="0"/>
          </a:p>
        </p:txBody>
      </p:sp>
      <p:sp>
        <p:nvSpPr>
          <p:cNvPr id="4" name="Title 3"/>
          <p:cNvSpPr>
            <a:spLocks noGrp="1"/>
          </p:cNvSpPr>
          <p:nvPr>
            <p:ph type="title"/>
          </p:nvPr>
        </p:nvSpPr>
        <p:spPr/>
        <p:txBody>
          <a:bodyPr>
            <a:normAutofit fontScale="90000"/>
          </a:bodyPr>
          <a:lstStyle/>
          <a:p>
            <a:r>
              <a:rPr lang="en-US" dirty="0" smtClean="0"/>
              <a:t>Three-Year Recidivism Rates</a:t>
            </a:r>
            <a:br>
              <a:rPr lang="en-US" dirty="0" smtClean="0"/>
            </a:br>
            <a:r>
              <a:rPr lang="en-US" dirty="0" smtClean="0"/>
              <a:t>State Populations</a:t>
            </a:r>
            <a:endParaRPr lang="en-US" dirty="0"/>
          </a:p>
        </p:txBody>
      </p:sp>
      <p:sp>
        <p:nvSpPr>
          <p:cNvPr id="5" name="TextBox 4"/>
          <p:cNvSpPr txBox="1"/>
          <p:nvPr/>
        </p:nvSpPr>
        <p:spPr>
          <a:xfrm>
            <a:off x="1657698" y="1357109"/>
            <a:ext cx="240584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Deferred Adjudication</a:t>
            </a:r>
            <a:endParaRPr lang="en-US" sz="1800" dirty="0"/>
          </a:p>
        </p:txBody>
      </p:sp>
      <p:sp>
        <p:nvSpPr>
          <p:cNvPr id="6" name="Rectangle 5"/>
          <p:cNvSpPr/>
          <p:nvPr/>
        </p:nvSpPr>
        <p:spPr>
          <a:xfrm>
            <a:off x="2190303" y="2304844"/>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34%</a:t>
            </a:r>
            <a:endParaRPr lang="en-US" b="1" dirty="0"/>
          </a:p>
        </p:txBody>
      </p:sp>
      <p:sp>
        <p:nvSpPr>
          <p:cNvPr id="7" name="TextBox 6"/>
          <p:cNvSpPr txBox="1"/>
          <p:nvPr/>
        </p:nvSpPr>
        <p:spPr>
          <a:xfrm>
            <a:off x="1120319" y="2333552"/>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2011</a:t>
            </a:r>
            <a:endParaRPr lang="en-US" sz="1800" dirty="0"/>
          </a:p>
        </p:txBody>
      </p:sp>
      <p:sp>
        <p:nvSpPr>
          <p:cNvPr id="14" name="TextBox 13"/>
          <p:cNvSpPr txBox="1"/>
          <p:nvPr/>
        </p:nvSpPr>
        <p:spPr>
          <a:xfrm>
            <a:off x="2068879" y="1794104"/>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Dallas </a:t>
            </a:r>
            <a:endParaRPr lang="en-US" sz="1800" dirty="0"/>
          </a:p>
        </p:txBody>
      </p:sp>
      <p:sp>
        <p:nvSpPr>
          <p:cNvPr id="15" name="TextBox 14"/>
          <p:cNvSpPr txBox="1"/>
          <p:nvPr/>
        </p:nvSpPr>
        <p:spPr>
          <a:xfrm>
            <a:off x="3083786" y="1794866"/>
            <a:ext cx="94184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Tarrant</a:t>
            </a:r>
            <a:endParaRPr lang="en-US" sz="1800" dirty="0"/>
          </a:p>
        </p:txBody>
      </p:sp>
      <p:sp>
        <p:nvSpPr>
          <p:cNvPr id="42" name="Rectangle 41"/>
          <p:cNvSpPr/>
          <p:nvPr/>
        </p:nvSpPr>
        <p:spPr>
          <a:xfrm>
            <a:off x="3205210" y="2315085"/>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33%</a:t>
            </a:r>
            <a:endParaRPr lang="en-US" b="1" dirty="0"/>
          </a:p>
        </p:txBody>
      </p:sp>
      <p:sp>
        <p:nvSpPr>
          <p:cNvPr id="25" name="TextBox 24"/>
          <p:cNvSpPr txBox="1"/>
          <p:nvPr/>
        </p:nvSpPr>
        <p:spPr>
          <a:xfrm>
            <a:off x="5438413" y="1338918"/>
            <a:ext cx="2180167"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Regular Probation</a:t>
            </a:r>
            <a:endParaRPr lang="en-US" sz="1800" dirty="0"/>
          </a:p>
        </p:txBody>
      </p:sp>
      <p:sp>
        <p:nvSpPr>
          <p:cNvPr id="26" name="Rectangle 25"/>
          <p:cNvSpPr/>
          <p:nvPr/>
        </p:nvSpPr>
        <p:spPr>
          <a:xfrm>
            <a:off x="5745342" y="2286653"/>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23%</a:t>
            </a:r>
            <a:endParaRPr lang="en-US" b="1" dirty="0"/>
          </a:p>
        </p:txBody>
      </p:sp>
      <p:sp>
        <p:nvSpPr>
          <p:cNvPr id="27" name="TextBox 26"/>
          <p:cNvSpPr txBox="1"/>
          <p:nvPr/>
        </p:nvSpPr>
        <p:spPr>
          <a:xfrm>
            <a:off x="4675358" y="2315361"/>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2011</a:t>
            </a:r>
            <a:endParaRPr lang="en-US" sz="1800" dirty="0"/>
          </a:p>
        </p:txBody>
      </p:sp>
      <p:sp>
        <p:nvSpPr>
          <p:cNvPr id="28" name="TextBox 27"/>
          <p:cNvSpPr txBox="1"/>
          <p:nvPr/>
        </p:nvSpPr>
        <p:spPr>
          <a:xfrm>
            <a:off x="5623918" y="1775913"/>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Dallas </a:t>
            </a:r>
            <a:endParaRPr lang="en-US" sz="1800" dirty="0"/>
          </a:p>
        </p:txBody>
      </p:sp>
      <p:sp>
        <p:nvSpPr>
          <p:cNvPr id="29" name="TextBox 28"/>
          <p:cNvSpPr txBox="1"/>
          <p:nvPr/>
        </p:nvSpPr>
        <p:spPr>
          <a:xfrm>
            <a:off x="6638825" y="1776675"/>
            <a:ext cx="94184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Tarrant</a:t>
            </a:r>
            <a:endParaRPr lang="en-US" sz="1800" dirty="0"/>
          </a:p>
        </p:txBody>
      </p:sp>
      <p:sp>
        <p:nvSpPr>
          <p:cNvPr id="30" name="Rectangle 29"/>
          <p:cNvSpPr/>
          <p:nvPr/>
        </p:nvSpPr>
        <p:spPr>
          <a:xfrm>
            <a:off x="6760249" y="2296894"/>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17%</a:t>
            </a:r>
            <a:endParaRPr lang="en-US" b="1" dirty="0"/>
          </a:p>
        </p:txBody>
      </p:sp>
      <p:sp>
        <p:nvSpPr>
          <p:cNvPr id="31" name="TextBox 30"/>
          <p:cNvSpPr txBox="1"/>
          <p:nvPr/>
        </p:nvSpPr>
        <p:spPr>
          <a:xfrm>
            <a:off x="3092432" y="3132310"/>
            <a:ext cx="307775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Prison Release to Supervision </a:t>
            </a:r>
            <a:endParaRPr lang="en-US" sz="1800" dirty="0"/>
          </a:p>
        </p:txBody>
      </p:sp>
      <p:sp>
        <p:nvSpPr>
          <p:cNvPr id="32" name="Rectangle 31"/>
          <p:cNvSpPr/>
          <p:nvPr/>
        </p:nvSpPr>
        <p:spPr>
          <a:xfrm>
            <a:off x="4296945" y="4080045"/>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45%</a:t>
            </a:r>
            <a:endParaRPr lang="en-US" b="1" dirty="0"/>
          </a:p>
        </p:txBody>
      </p:sp>
      <p:sp>
        <p:nvSpPr>
          <p:cNvPr id="33" name="TextBox 32"/>
          <p:cNvSpPr txBox="1"/>
          <p:nvPr/>
        </p:nvSpPr>
        <p:spPr>
          <a:xfrm>
            <a:off x="3226961" y="4108753"/>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2011</a:t>
            </a:r>
            <a:endParaRPr lang="en-US" sz="1800" dirty="0"/>
          </a:p>
        </p:txBody>
      </p:sp>
      <p:sp>
        <p:nvSpPr>
          <p:cNvPr id="34" name="TextBox 33"/>
          <p:cNvSpPr txBox="1"/>
          <p:nvPr/>
        </p:nvSpPr>
        <p:spPr>
          <a:xfrm>
            <a:off x="4175521" y="3569305"/>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Dallas </a:t>
            </a:r>
            <a:endParaRPr lang="en-US" sz="1800" dirty="0"/>
          </a:p>
        </p:txBody>
      </p:sp>
      <p:sp>
        <p:nvSpPr>
          <p:cNvPr id="35" name="TextBox 34"/>
          <p:cNvSpPr txBox="1"/>
          <p:nvPr/>
        </p:nvSpPr>
        <p:spPr>
          <a:xfrm>
            <a:off x="5190428" y="3570067"/>
            <a:ext cx="94184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Tarrant</a:t>
            </a:r>
            <a:endParaRPr lang="en-US" sz="1800" dirty="0"/>
          </a:p>
        </p:txBody>
      </p:sp>
      <p:sp>
        <p:nvSpPr>
          <p:cNvPr id="36" name="Rectangle 35"/>
          <p:cNvSpPr/>
          <p:nvPr/>
        </p:nvSpPr>
        <p:spPr>
          <a:xfrm>
            <a:off x="5311852" y="4090286"/>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43%</a:t>
            </a:r>
            <a:endParaRPr lang="en-US" b="1" dirty="0"/>
          </a:p>
        </p:txBody>
      </p:sp>
      <p:sp>
        <p:nvSpPr>
          <p:cNvPr id="37" name="TextBox 36"/>
          <p:cNvSpPr txBox="1"/>
          <p:nvPr/>
        </p:nvSpPr>
        <p:spPr>
          <a:xfrm>
            <a:off x="2018168" y="4838448"/>
            <a:ext cx="2005640"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State Jail Releases</a:t>
            </a:r>
            <a:endParaRPr lang="en-US" sz="1800" dirty="0"/>
          </a:p>
        </p:txBody>
      </p:sp>
      <p:sp>
        <p:nvSpPr>
          <p:cNvPr id="38" name="Rectangle 37"/>
          <p:cNvSpPr/>
          <p:nvPr/>
        </p:nvSpPr>
        <p:spPr>
          <a:xfrm>
            <a:off x="2150570" y="5786183"/>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59%</a:t>
            </a:r>
            <a:endParaRPr lang="en-US" b="1" dirty="0"/>
          </a:p>
        </p:txBody>
      </p:sp>
      <p:sp>
        <p:nvSpPr>
          <p:cNvPr id="39" name="TextBox 38"/>
          <p:cNvSpPr txBox="1"/>
          <p:nvPr/>
        </p:nvSpPr>
        <p:spPr>
          <a:xfrm>
            <a:off x="1080586" y="5814891"/>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2011</a:t>
            </a:r>
            <a:endParaRPr lang="en-US" sz="1800" dirty="0"/>
          </a:p>
        </p:txBody>
      </p:sp>
      <p:sp>
        <p:nvSpPr>
          <p:cNvPr id="47" name="TextBox 46"/>
          <p:cNvSpPr txBox="1"/>
          <p:nvPr/>
        </p:nvSpPr>
        <p:spPr>
          <a:xfrm>
            <a:off x="2029146" y="5275443"/>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Dallas </a:t>
            </a:r>
            <a:endParaRPr lang="en-US" sz="1800" dirty="0"/>
          </a:p>
        </p:txBody>
      </p:sp>
      <p:sp>
        <p:nvSpPr>
          <p:cNvPr id="50" name="TextBox 49"/>
          <p:cNvSpPr txBox="1"/>
          <p:nvPr/>
        </p:nvSpPr>
        <p:spPr>
          <a:xfrm>
            <a:off x="3044053" y="5276205"/>
            <a:ext cx="94184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Tarrant</a:t>
            </a:r>
            <a:endParaRPr lang="en-US" sz="1800" dirty="0"/>
          </a:p>
        </p:txBody>
      </p:sp>
      <p:sp>
        <p:nvSpPr>
          <p:cNvPr id="52" name="Rectangle 51"/>
          <p:cNvSpPr/>
          <p:nvPr/>
        </p:nvSpPr>
        <p:spPr>
          <a:xfrm>
            <a:off x="3165477" y="5796424"/>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60%</a:t>
            </a:r>
            <a:endParaRPr lang="en-US" b="1" dirty="0"/>
          </a:p>
        </p:txBody>
      </p:sp>
      <p:sp>
        <p:nvSpPr>
          <p:cNvPr id="40" name="TextBox 39"/>
          <p:cNvSpPr txBox="1"/>
          <p:nvPr/>
        </p:nvSpPr>
        <p:spPr>
          <a:xfrm>
            <a:off x="5980367" y="4806643"/>
            <a:ext cx="2005640"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Prison Discharges</a:t>
            </a:r>
            <a:endParaRPr lang="en-US" sz="1800" dirty="0"/>
          </a:p>
        </p:txBody>
      </p:sp>
      <p:sp>
        <p:nvSpPr>
          <p:cNvPr id="41" name="Rectangle 40"/>
          <p:cNvSpPr/>
          <p:nvPr/>
        </p:nvSpPr>
        <p:spPr>
          <a:xfrm>
            <a:off x="6112769" y="5754378"/>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49%</a:t>
            </a:r>
            <a:endParaRPr lang="en-US" b="1" dirty="0"/>
          </a:p>
        </p:txBody>
      </p:sp>
      <p:sp>
        <p:nvSpPr>
          <p:cNvPr id="43" name="TextBox 42"/>
          <p:cNvSpPr txBox="1"/>
          <p:nvPr/>
        </p:nvSpPr>
        <p:spPr>
          <a:xfrm>
            <a:off x="5042785" y="5783086"/>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2011</a:t>
            </a:r>
            <a:endParaRPr lang="en-US" sz="1800" dirty="0"/>
          </a:p>
        </p:txBody>
      </p:sp>
      <p:sp>
        <p:nvSpPr>
          <p:cNvPr id="44" name="TextBox 43"/>
          <p:cNvSpPr txBox="1"/>
          <p:nvPr/>
        </p:nvSpPr>
        <p:spPr>
          <a:xfrm>
            <a:off x="5991345" y="5243638"/>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Dallas </a:t>
            </a:r>
            <a:endParaRPr lang="en-US" sz="1800" dirty="0"/>
          </a:p>
        </p:txBody>
      </p:sp>
      <p:sp>
        <p:nvSpPr>
          <p:cNvPr id="45" name="TextBox 44"/>
          <p:cNvSpPr txBox="1"/>
          <p:nvPr/>
        </p:nvSpPr>
        <p:spPr>
          <a:xfrm>
            <a:off x="7006252" y="5244400"/>
            <a:ext cx="94184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Tarrant</a:t>
            </a:r>
            <a:endParaRPr lang="en-US" sz="1800" dirty="0"/>
          </a:p>
        </p:txBody>
      </p:sp>
      <p:sp>
        <p:nvSpPr>
          <p:cNvPr id="46" name="Rectangle 45"/>
          <p:cNvSpPr/>
          <p:nvPr/>
        </p:nvSpPr>
        <p:spPr>
          <a:xfrm>
            <a:off x="7127676" y="5764619"/>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50%</a:t>
            </a:r>
            <a:endParaRPr lang="en-US" b="1" dirty="0"/>
          </a:p>
        </p:txBody>
      </p:sp>
    </p:spTree>
    <p:extLst>
      <p:ext uri="{BB962C8B-B14F-4D97-AF65-F5344CB8AC3E}">
        <p14:creationId xmlns:p14="http://schemas.microsoft.com/office/powerpoint/2010/main" val="643146701"/>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ppt_x"/>
                                          </p:val>
                                        </p:tav>
                                        <p:tav tm="100000">
                                          <p:val>
                                            <p:strVal val="#ppt_x"/>
                                          </p:val>
                                        </p:tav>
                                      </p:tavLst>
                                    </p:anim>
                                    <p:anim calcmode="lin" valueType="num">
                                      <p:cBhvr additive="base">
                                        <p:cTn id="12" dur="500" fill="hold"/>
                                        <p:tgtEl>
                                          <p:spTgt spid="3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ppt_x"/>
                                          </p:val>
                                        </p:tav>
                                        <p:tav tm="100000">
                                          <p:val>
                                            <p:strVal val="#ppt_x"/>
                                          </p:val>
                                        </p:tav>
                                      </p:tavLst>
                                    </p:anim>
                                    <p:anim calcmode="lin" valueType="num">
                                      <p:cBhvr additive="base">
                                        <p:cTn id="16" dur="500" fill="hold"/>
                                        <p:tgtEl>
                                          <p:spTgt spid="3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ppt_x"/>
                                          </p:val>
                                        </p:tav>
                                        <p:tav tm="100000">
                                          <p:val>
                                            <p:strVal val="#ppt_x"/>
                                          </p:val>
                                        </p:tav>
                                      </p:tavLst>
                                    </p:anim>
                                    <p:anim calcmode="lin" valueType="num">
                                      <p:cBhvr additive="base">
                                        <p:cTn id="20" dur="500" fill="hold"/>
                                        <p:tgtEl>
                                          <p:spTgt spid="3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500" fill="hold"/>
                                        <p:tgtEl>
                                          <p:spTgt spid="34"/>
                                        </p:tgtEl>
                                        <p:attrNameLst>
                                          <p:attrName>ppt_x</p:attrName>
                                        </p:attrNameLst>
                                      </p:cBhvr>
                                      <p:tavLst>
                                        <p:tav tm="0">
                                          <p:val>
                                            <p:strVal val="#ppt_x"/>
                                          </p:val>
                                        </p:tav>
                                        <p:tav tm="100000">
                                          <p:val>
                                            <p:strVal val="#ppt_x"/>
                                          </p:val>
                                        </p:tav>
                                      </p:tavLst>
                                    </p:anim>
                                    <p:anim calcmode="lin" valueType="num">
                                      <p:cBhvr additive="base">
                                        <p:cTn id="24" dur="500" fill="hold"/>
                                        <p:tgtEl>
                                          <p:spTgt spid="3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500" fill="hold"/>
                                        <p:tgtEl>
                                          <p:spTgt spid="35"/>
                                        </p:tgtEl>
                                        <p:attrNameLst>
                                          <p:attrName>ppt_x</p:attrName>
                                        </p:attrNameLst>
                                      </p:cBhvr>
                                      <p:tavLst>
                                        <p:tav tm="0">
                                          <p:val>
                                            <p:strVal val="#ppt_x"/>
                                          </p:val>
                                        </p:tav>
                                        <p:tav tm="100000">
                                          <p:val>
                                            <p:strVal val="#ppt_x"/>
                                          </p:val>
                                        </p:tav>
                                      </p:tavLst>
                                    </p:anim>
                                    <p:anim calcmode="lin" valueType="num">
                                      <p:cBhvr additive="base">
                                        <p:cTn id="28" dur="500" fill="hold"/>
                                        <p:tgtEl>
                                          <p:spTgt spid="3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additive="base">
                                        <p:cTn id="31" dur="500" fill="hold"/>
                                        <p:tgtEl>
                                          <p:spTgt spid="36"/>
                                        </p:tgtEl>
                                        <p:attrNameLst>
                                          <p:attrName>ppt_x</p:attrName>
                                        </p:attrNameLst>
                                      </p:cBhvr>
                                      <p:tavLst>
                                        <p:tav tm="0">
                                          <p:val>
                                            <p:strVal val="#ppt_x"/>
                                          </p:val>
                                        </p:tav>
                                        <p:tav tm="100000">
                                          <p:val>
                                            <p:strVal val="#ppt_x"/>
                                          </p:val>
                                        </p:tav>
                                      </p:tavLst>
                                    </p:anim>
                                    <p:anim calcmode="lin" valueType="num">
                                      <p:cBhvr additive="base">
                                        <p:cTn id="32"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3"/>
                                        </p:tgtEl>
                                        <p:attrNameLst>
                                          <p:attrName>style.visibility</p:attrName>
                                        </p:attrNameLst>
                                      </p:cBhvr>
                                      <p:to>
                                        <p:strVal val="visible"/>
                                      </p:to>
                                    </p:set>
                                    <p:anim calcmode="lin" valueType="num">
                                      <p:cBhvr additive="base">
                                        <p:cTn id="37" dur="500" fill="hold"/>
                                        <p:tgtEl>
                                          <p:spTgt spid="53"/>
                                        </p:tgtEl>
                                        <p:attrNameLst>
                                          <p:attrName>ppt_x</p:attrName>
                                        </p:attrNameLst>
                                      </p:cBhvr>
                                      <p:tavLst>
                                        <p:tav tm="0">
                                          <p:val>
                                            <p:strVal val="#ppt_x"/>
                                          </p:val>
                                        </p:tav>
                                        <p:tav tm="100000">
                                          <p:val>
                                            <p:strVal val="#ppt_x"/>
                                          </p:val>
                                        </p:tav>
                                      </p:tavLst>
                                    </p:anim>
                                    <p:anim calcmode="lin" valueType="num">
                                      <p:cBhvr additive="base">
                                        <p:cTn id="38" dur="500" fill="hold"/>
                                        <p:tgtEl>
                                          <p:spTgt spid="53"/>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additive="base">
                                        <p:cTn id="41" dur="500" fill="hold"/>
                                        <p:tgtEl>
                                          <p:spTgt spid="51"/>
                                        </p:tgtEl>
                                        <p:attrNameLst>
                                          <p:attrName>ppt_x</p:attrName>
                                        </p:attrNameLst>
                                      </p:cBhvr>
                                      <p:tavLst>
                                        <p:tav tm="0">
                                          <p:val>
                                            <p:strVal val="#ppt_x"/>
                                          </p:val>
                                        </p:tav>
                                        <p:tav tm="100000">
                                          <p:val>
                                            <p:strVal val="#ppt_x"/>
                                          </p:val>
                                        </p:tav>
                                      </p:tavLst>
                                    </p:anim>
                                    <p:anim calcmode="lin" valueType="num">
                                      <p:cBhvr additive="base">
                                        <p:cTn id="42" dur="500" fill="hold"/>
                                        <p:tgtEl>
                                          <p:spTgt spid="51"/>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anim calcmode="lin" valueType="num">
                                      <p:cBhvr additive="base">
                                        <p:cTn id="45" dur="500" fill="hold"/>
                                        <p:tgtEl>
                                          <p:spTgt spid="37"/>
                                        </p:tgtEl>
                                        <p:attrNameLst>
                                          <p:attrName>ppt_x</p:attrName>
                                        </p:attrNameLst>
                                      </p:cBhvr>
                                      <p:tavLst>
                                        <p:tav tm="0">
                                          <p:val>
                                            <p:strVal val="#ppt_x"/>
                                          </p:val>
                                        </p:tav>
                                        <p:tav tm="100000">
                                          <p:val>
                                            <p:strVal val="#ppt_x"/>
                                          </p:val>
                                        </p:tav>
                                      </p:tavLst>
                                    </p:anim>
                                    <p:anim calcmode="lin" valueType="num">
                                      <p:cBhvr additive="base">
                                        <p:cTn id="46" dur="500" fill="hold"/>
                                        <p:tgtEl>
                                          <p:spTgt spid="37"/>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additive="base">
                                        <p:cTn id="49" dur="500" fill="hold"/>
                                        <p:tgtEl>
                                          <p:spTgt spid="38"/>
                                        </p:tgtEl>
                                        <p:attrNameLst>
                                          <p:attrName>ppt_x</p:attrName>
                                        </p:attrNameLst>
                                      </p:cBhvr>
                                      <p:tavLst>
                                        <p:tav tm="0">
                                          <p:val>
                                            <p:strVal val="#ppt_x"/>
                                          </p:val>
                                        </p:tav>
                                        <p:tav tm="100000">
                                          <p:val>
                                            <p:strVal val="#ppt_x"/>
                                          </p:val>
                                        </p:tav>
                                      </p:tavLst>
                                    </p:anim>
                                    <p:anim calcmode="lin" valueType="num">
                                      <p:cBhvr additive="base">
                                        <p:cTn id="50" dur="500" fill="hold"/>
                                        <p:tgtEl>
                                          <p:spTgt spid="38"/>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additive="base">
                                        <p:cTn id="53" dur="500" fill="hold"/>
                                        <p:tgtEl>
                                          <p:spTgt spid="39"/>
                                        </p:tgtEl>
                                        <p:attrNameLst>
                                          <p:attrName>ppt_x</p:attrName>
                                        </p:attrNameLst>
                                      </p:cBhvr>
                                      <p:tavLst>
                                        <p:tav tm="0">
                                          <p:val>
                                            <p:strVal val="#ppt_x"/>
                                          </p:val>
                                        </p:tav>
                                        <p:tav tm="100000">
                                          <p:val>
                                            <p:strVal val="#ppt_x"/>
                                          </p:val>
                                        </p:tav>
                                      </p:tavLst>
                                    </p:anim>
                                    <p:anim calcmode="lin" valueType="num">
                                      <p:cBhvr additive="base">
                                        <p:cTn id="54" dur="500" fill="hold"/>
                                        <p:tgtEl>
                                          <p:spTgt spid="39"/>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47"/>
                                        </p:tgtEl>
                                        <p:attrNameLst>
                                          <p:attrName>style.visibility</p:attrName>
                                        </p:attrNameLst>
                                      </p:cBhvr>
                                      <p:to>
                                        <p:strVal val="visible"/>
                                      </p:to>
                                    </p:set>
                                    <p:anim calcmode="lin" valueType="num">
                                      <p:cBhvr additive="base">
                                        <p:cTn id="57" dur="500" fill="hold"/>
                                        <p:tgtEl>
                                          <p:spTgt spid="47"/>
                                        </p:tgtEl>
                                        <p:attrNameLst>
                                          <p:attrName>ppt_x</p:attrName>
                                        </p:attrNameLst>
                                      </p:cBhvr>
                                      <p:tavLst>
                                        <p:tav tm="0">
                                          <p:val>
                                            <p:strVal val="#ppt_x"/>
                                          </p:val>
                                        </p:tav>
                                        <p:tav tm="100000">
                                          <p:val>
                                            <p:strVal val="#ppt_x"/>
                                          </p:val>
                                        </p:tav>
                                      </p:tavLst>
                                    </p:anim>
                                    <p:anim calcmode="lin" valueType="num">
                                      <p:cBhvr additive="base">
                                        <p:cTn id="58" dur="500" fill="hold"/>
                                        <p:tgtEl>
                                          <p:spTgt spid="47"/>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50"/>
                                        </p:tgtEl>
                                        <p:attrNameLst>
                                          <p:attrName>style.visibility</p:attrName>
                                        </p:attrNameLst>
                                      </p:cBhvr>
                                      <p:to>
                                        <p:strVal val="visible"/>
                                      </p:to>
                                    </p:set>
                                    <p:anim calcmode="lin" valueType="num">
                                      <p:cBhvr additive="base">
                                        <p:cTn id="61" dur="500" fill="hold"/>
                                        <p:tgtEl>
                                          <p:spTgt spid="50"/>
                                        </p:tgtEl>
                                        <p:attrNameLst>
                                          <p:attrName>ppt_x</p:attrName>
                                        </p:attrNameLst>
                                      </p:cBhvr>
                                      <p:tavLst>
                                        <p:tav tm="0">
                                          <p:val>
                                            <p:strVal val="#ppt_x"/>
                                          </p:val>
                                        </p:tav>
                                        <p:tav tm="100000">
                                          <p:val>
                                            <p:strVal val="#ppt_x"/>
                                          </p:val>
                                        </p:tav>
                                      </p:tavLst>
                                    </p:anim>
                                    <p:anim calcmode="lin" valueType="num">
                                      <p:cBhvr additive="base">
                                        <p:cTn id="62" dur="500" fill="hold"/>
                                        <p:tgtEl>
                                          <p:spTgt spid="50"/>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52"/>
                                        </p:tgtEl>
                                        <p:attrNameLst>
                                          <p:attrName>style.visibility</p:attrName>
                                        </p:attrNameLst>
                                      </p:cBhvr>
                                      <p:to>
                                        <p:strVal val="visible"/>
                                      </p:to>
                                    </p:set>
                                    <p:anim calcmode="lin" valueType="num">
                                      <p:cBhvr additive="base">
                                        <p:cTn id="65" dur="500" fill="hold"/>
                                        <p:tgtEl>
                                          <p:spTgt spid="52"/>
                                        </p:tgtEl>
                                        <p:attrNameLst>
                                          <p:attrName>ppt_x</p:attrName>
                                        </p:attrNameLst>
                                      </p:cBhvr>
                                      <p:tavLst>
                                        <p:tav tm="0">
                                          <p:val>
                                            <p:strVal val="#ppt_x"/>
                                          </p:val>
                                        </p:tav>
                                        <p:tav tm="100000">
                                          <p:val>
                                            <p:strVal val="#ppt_x"/>
                                          </p:val>
                                        </p:tav>
                                      </p:tavLst>
                                    </p:anim>
                                    <p:anim calcmode="lin" valueType="num">
                                      <p:cBhvr additive="base">
                                        <p:cTn id="66" dur="500" fill="hold"/>
                                        <p:tgtEl>
                                          <p:spTgt spid="52"/>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40"/>
                                        </p:tgtEl>
                                        <p:attrNameLst>
                                          <p:attrName>style.visibility</p:attrName>
                                        </p:attrNameLst>
                                      </p:cBhvr>
                                      <p:to>
                                        <p:strVal val="visible"/>
                                      </p:to>
                                    </p:set>
                                    <p:anim calcmode="lin" valueType="num">
                                      <p:cBhvr additive="base">
                                        <p:cTn id="69" dur="500" fill="hold"/>
                                        <p:tgtEl>
                                          <p:spTgt spid="40"/>
                                        </p:tgtEl>
                                        <p:attrNameLst>
                                          <p:attrName>ppt_x</p:attrName>
                                        </p:attrNameLst>
                                      </p:cBhvr>
                                      <p:tavLst>
                                        <p:tav tm="0">
                                          <p:val>
                                            <p:strVal val="#ppt_x"/>
                                          </p:val>
                                        </p:tav>
                                        <p:tav tm="100000">
                                          <p:val>
                                            <p:strVal val="#ppt_x"/>
                                          </p:val>
                                        </p:tav>
                                      </p:tavLst>
                                    </p:anim>
                                    <p:anim calcmode="lin" valueType="num">
                                      <p:cBhvr additive="base">
                                        <p:cTn id="70" dur="500" fill="hold"/>
                                        <p:tgtEl>
                                          <p:spTgt spid="40"/>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41"/>
                                        </p:tgtEl>
                                        <p:attrNameLst>
                                          <p:attrName>style.visibility</p:attrName>
                                        </p:attrNameLst>
                                      </p:cBhvr>
                                      <p:to>
                                        <p:strVal val="visible"/>
                                      </p:to>
                                    </p:set>
                                    <p:anim calcmode="lin" valueType="num">
                                      <p:cBhvr additive="base">
                                        <p:cTn id="73" dur="500" fill="hold"/>
                                        <p:tgtEl>
                                          <p:spTgt spid="41"/>
                                        </p:tgtEl>
                                        <p:attrNameLst>
                                          <p:attrName>ppt_x</p:attrName>
                                        </p:attrNameLst>
                                      </p:cBhvr>
                                      <p:tavLst>
                                        <p:tav tm="0">
                                          <p:val>
                                            <p:strVal val="#ppt_x"/>
                                          </p:val>
                                        </p:tav>
                                        <p:tav tm="100000">
                                          <p:val>
                                            <p:strVal val="#ppt_x"/>
                                          </p:val>
                                        </p:tav>
                                      </p:tavLst>
                                    </p:anim>
                                    <p:anim calcmode="lin" valueType="num">
                                      <p:cBhvr additive="base">
                                        <p:cTn id="74" dur="500" fill="hold"/>
                                        <p:tgtEl>
                                          <p:spTgt spid="41"/>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43"/>
                                        </p:tgtEl>
                                        <p:attrNameLst>
                                          <p:attrName>style.visibility</p:attrName>
                                        </p:attrNameLst>
                                      </p:cBhvr>
                                      <p:to>
                                        <p:strVal val="visible"/>
                                      </p:to>
                                    </p:set>
                                    <p:anim calcmode="lin" valueType="num">
                                      <p:cBhvr additive="base">
                                        <p:cTn id="77" dur="500" fill="hold"/>
                                        <p:tgtEl>
                                          <p:spTgt spid="43"/>
                                        </p:tgtEl>
                                        <p:attrNameLst>
                                          <p:attrName>ppt_x</p:attrName>
                                        </p:attrNameLst>
                                      </p:cBhvr>
                                      <p:tavLst>
                                        <p:tav tm="0">
                                          <p:val>
                                            <p:strVal val="#ppt_x"/>
                                          </p:val>
                                        </p:tav>
                                        <p:tav tm="100000">
                                          <p:val>
                                            <p:strVal val="#ppt_x"/>
                                          </p:val>
                                        </p:tav>
                                      </p:tavLst>
                                    </p:anim>
                                    <p:anim calcmode="lin" valueType="num">
                                      <p:cBhvr additive="base">
                                        <p:cTn id="78" dur="500" fill="hold"/>
                                        <p:tgtEl>
                                          <p:spTgt spid="43"/>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44"/>
                                        </p:tgtEl>
                                        <p:attrNameLst>
                                          <p:attrName>style.visibility</p:attrName>
                                        </p:attrNameLst>
                                      </p:cBhvr>
                                      <p:to>
                                        <p:strVal val="visible"/>
                                      </p:to>
                                    </p:set>
                                    <p:anim calcmode="lin" valueType="num">
                                      <p:cBhvr additive="base">
                                        <p:cTn id="81" dur="500" fill="hold"/>
                                        <p:tgtEl>
                                          <p:spTgt spid="44"/>
                                        </p:tgtEl>
                                        <p:attrNameLst>
                                          <p:attrName>ppt_x</p:attrName>
                                        </p:attrNameLst>
                                      </p:cBhvr>
                                      <p:tavLst>
                                        <p:tav tm="0">
                                          <p:val>
                                            <p:strVal val="#ppt_x"/>
                                          </p:val>
                                        </p:tav>
                                        <p:tav tm="100000">
                                          <p:val>
                                            <p:strVal val="#ppt_x"/>
                                          </p:val>
                                        </p:tav>
                                      </p:tavLst>
                                    </p:anim>
                                    <p:anim calcmode="lin" valueType="num">
                                      <p:cBhvr additive="base">
                                        <p:cTn id="82" dur="500" fill="hold"/>
                                        <p:tgtEl>
                                          <p:spTgt spid="44"/>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45"/>
                                        </p:tgtEl>
                                        <p:attrNameLst>
                                          <p:attrName>style.visibility</p:attrName>
                                        </p:attrNameLst>
                                      </p:cBhvr>
                                      <p:to>
                                        <p:strVal val="visible"/>
                                      </p:to>
                                    </p:set>
                                    <p:anim calcmode="lin" valueType="num">
                                      <p:cBhvr additive="base">
                                        <p:cTn id="85" dur="500" fill="hold"/>
                                        <p:tgtEl>
                                          <p:spTgt spid="45"/>
                                        </p:tgtEl>
                                        <p:attrNameLst>
                                          <p:attrName>ppt_x</p:attrName>
                                        </p:attrNameLst>
                                      </p:cBhvr>
                                      <p:tavLst>
                                        <p:tav tm="0">
                                          <p:val>
                                            <p:strVal val="#ppt_x"/>
                                          </p:val>
                                        </p:tav>
                                        <p:tav tm="100000">
                                          <p:val>
                                            <p:strVal val="#ppt_x"/>
                                          </p:val>
                                        </p:tav>
                                      </p:tavLst>
                                    </p:anim>
                                    <p:anim calcmode="lin" valueType="num">
                                      <p:cBhvr additive="base">
                                        <p:cTn id="86" dur="500" fill="hold"/>
                                        <p:tgtEl>
                                          <p:spTgt spid="45"/>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46"/>
                                        </p:tgtEl>
                                        <p:attrNameLst>
                                          <p:attrName>style.visibility</p:attrName>
                                        </p:attrNameLst>
                                      </p:cBhvr>
                                      <p:to>
                                        <p:strVal val="visible"/>
                                      </p:to>
                                    </p:set>
                                    <p:anim calcmode="lin" valueType="num">
                                      <p:cBhvr additive="base">
                                        <p:cTn id="89" dur="500" fill="hold"/>
                                        <p:tgtEl>
                                          <p:spTgt spid="46"/>
                                        </p:tgtEl>
                                        <p:attrNameLst>
                                          <p:attrName>ppt_x</p:attrName>
                                        </p:attrNameLst>
                                      </p:cBhvr>
                                      <p:tavLst>
                                        <p:tav tm="0">
                                          <p:val>
                                            <p:strVal val="#ppt_x"/>
                                          </p:val>
                                        </p:tav>
                                        <p:tav tm="100000">
                                          <p:val>
                                            <p:strVal val="#ppt_x"/>
                                          </p:val>
                                        </p:tav>
                                      </p:tavLst>
                                    </p:anim>
                                    <p:anim calcmode="lin" valueType="num">
                                      <p:cBhvr additive="base">
                                        <p:cTn id="90"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1" grpId="0" animBg="1"/>
      <p:bldP spid="8" grpId="0" animBg="1"/>
      <p:bldP spid="31" grpId="0" animBg="1"/>
      <p:bldP spid="32" grpId="0" animBg="1"/>
      <p:bldP spid="33" grpId="0" animBg="1"/>
      <p:bldP spid="34" grpId="0" animBg="1"/>
      <p:bldP spid="35" grpId="0" animBg="1"/>
      <p:bldP spid="36" grpId="0" animBg="1"/>
      <p:bldP spid="37" grpId="0" animBg="1"/>
      <p:bldP spid="38" grpId="0" animBg="1"/>
      <p:bldP spid="39" grpId="0" animBg="1"/>
      <p:bldP spid="47" grpId="0" animBg="1"/>
      <p:bldP spid="50" grpId="0" animBg="1"/>
      <p:bldP spid="52" grpId="0" animBg="1"/>
      <p:bldP spid="40" grpId="0" animBg="1"/>
      <p:bldP spid="41" grpId="0" animBg="1"/>
      <p:bldP spid="43" grpId="0" animBg="1"/>
      <p:bldP spid="44" grpId="0" animBg="1"/>
      <p:bldP spid="45" grpId="0" animBg="1"/>
      <p:bldP spid="4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25</a:t>
            </a:fld>
            <a:endParaRPr lang="en-US" dirty="0"/>
          </a:p>
        </p:txBody>
      </p:sp>
      <p:sp>
        <p:nvSpPr>
          <p:cNvPr id="3" name="Text Placeholder 2"/>
          <p:cNvSpPr>
            <a:spLocks noGrp="1"/>
          </p:cNvSpPr>
          <p:nvPr>
            <p:ph type="body" sz="quarter" idx="13"/>
          </p:nvPr>
        </p:nvSpPr>
        <p:spPr/>
        <p:txBody>
          <a:bodyPr/>
          <a:lstStyle/>
          <a:p>
            <a:endParaRPr lang="en-US"/>
          </a:p>
        </p:txBody>
      </p:sp>
      <p:sp>
        <p:nvSpPr>
          <p:cNvPr id="4" name="Title 3"/>
          <p:cNvSpPr>
            <a:spLocks noGrp="1"/>
          </p:cNvSpPr>
          <p:nvPr>
            <p:ph type="title"/>
          </p:nvPr>
        </p:nvSpPr>
        <p:spPr/>
        <p:txBody>
          <a:bodyPr/>
          <a:lstStyle/>
          <a:p>
            <a:r>
              <a:rPr lang="en-US" dirty="0" smtClean="0"/>
              <a:t>Most Recidivism Occurs First Year After Release </a:t>
            </a:r>
            <a:endParaRPr lang="en-US" dirty="0"/>
          </a:p>
        </p:txBody>
      </p:sp>
      <p:sp>
        <p:nvSpPr>
          <p:cNvPr id="5" name="TextBox 4"/>
          <p:cNvSpPr txBox="1"/>
          <p:nvPr/>
        </p:nvSpPr>
        <p:spPr>
          <a:xfrm>
            <a:off x="932695" y="2232605"/>
            <a:ext cx="7361394" cy="1384995"/>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a:t>8</a:t>
            </a:r>
            <a:r>
              <a:rPr lang="en-US" dirty="0" smtClean="0"/>
              <a:t>.  Of the population that recidivated during the three-year period, the largest proportion recidivate during the first year</a:t>
            </a:r>
            <a:endParaRPr lang="en-US" dirty="0"/>
          </a:p>
        </p:txBody>
      </p:sp>
    </p:spTree>
    <p:extLst>
      <p:ext uri="{BB962C8B-B14F-4D97-AF65-F5344CB8AC3E}">
        <p14:creationId xmlns:p14="http://schemas.microsoft.com/office/powerpoint/2010/main" val="1818324531"/>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p:cNvSpPr/>
          <p:nvPr/>
        </p:nvSpPr>
        <p:spPr>
          <a:xfrm>
            <a:off x="1199366" y="1490310"/>
            <a:ext cx="6517172" cy="3395970"/>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26</a:t>
            </a:fld>
            <a:endParaRPr lang="en-US" dirty="0"/>
          </a:p>
        </p:txBody>
      </p:sp>
      <p:sp>
        <p:nvSpPr>
          <p:cNvPr id="4" name="Title 3"/>
          <p:cNvSpPr>
            <a:spLocks noGrp="1"/>
          </p:cNvSpPr>
          <p:nvPr>
            <p:ph type="title"/>
          </p:nvPr>
        </p:nvSpPr>
        <p:spPr/>
        <p:txBody>
          <a:bodyPr>
            <a:normAutofit fontScale="90000"/>
          </a:bodyPr>
          <a:lstStyle/>
          <a:p>
            <a:r>
              <a:rPr lang="en-US" dirty="0" smtClean="0"/>
              <a:t>Three-Year Recidivism Rates</a:t>
            </a:r>
            <a:r>
              <a:rPr lang="en-US" dirty="0"/>
              <a:t> </a:t>
            </a:r>
            <a:r>
              <a:rPr lang="en-US" dirty="0" smtClean="0"/>
              <a:t>All Jail Releases </a:t>
            </a:r>
            <a:br>
              <a:rPr lang="en-US" dirty="0" smtClean="0"/>
            </a:br>
            <a:r>
              <a:rPr lang="en-US" dirty="0" smtClean="0"/>
              <a:t>Percent Recidivating the First Year</a:t>
            </a:r>
            <a:endParaRPr lang="en-US" dirty="0"/>
          </a:p>
        </p:txBody>
      </p:sp>
      <p:sp>
        <p:nvSpPr>
          <p:cNvPr id="5" name="TextBox 4"/>
          <p:cNvSpPr txBox="1"/>
          <p:nvPr/>
        </p:nvSpPr>
        <p:spPr>
          <a:xfrm>
            <a:off x="1657698" y="1638264"/>
            <a:ext cx="5709850" cy="646331"/>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Percent of Those Recidivating That Recidivated First Year</a:t>
            </a:r>
          </a:p>
          <a:p>
            <a:r>
              <a:rPr lang="en-US" sz="1800" dirty="0" smtClean="0"/>
              <a:t>All Jail Releases  </a:t>
            </a:r>
            <a:endParaRPr lang="en-US" sz="1800" dirty="0"/>
          </a:p>
        </p:txBody>
      </p:sp>
      <p:sp>
        <p:nvSpPr>
          <p:cNvPr id="6" name="Rectangle 5"/>
          <p:cNvSpPr/>
          <p:nvPr/>
        </p:nvSpPr>
        <p:spPr>
          <a:xfrm>
            <a:off x="3920460" y="3235564"/>
            <a:ext cx="876993"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11,682</a:t>
            </a:r>
            <a:endParaRPr lang="en-US" b="1" dirty="0"/>
          </a:p>
        </p:txBody>
      </p:sp>
      <p:sp>
        <p:nvSpPr>
          <p:cNvPr id="7" name="TextBox 6"/>
          <p:cNvSpPr txBox="1"/>
          <p:nvPr/>
        </p:nvSpPr>
        <p:spPr>
          <a:xfrm>
            <a:off x="2632604" y="2440197"/>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2011</a:t>
            </a:r>
            <a:endParaRPr lang="en-US" sz="1800" dirty="0"/>
          </a:p>
        </p:txBody>
      </p:sp>
      <p:sp>
        <p:nvSpPr>
          <p:cNvPr id="14" name="TextBox 13"/>
          <p:cNvSpPr txBox="1"/>
          <p:nvPr/>
        </p:nvSpPr>
        <p:spPr>
          <a:xfrm>
            <a:off x="3920460" y="2443669"/>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Dallas </a:t>
            </a:r>
            <a:endParaRPr lang="en-US" sz="1800" dirty="0"/>
          </a:p>
        </p:txBody>
      </p:sp>
      <p:sp>
        <p:nvSpPr>
          <p:cNvPr id="15" name="TextBox 14"/>
          <p:cNvSpPr txBox="1"/>
          <p:nvPr/>
        </p:nvSpPr>
        <p:spPr>
          <a:xfrm>
            <a:off x="4935367" y="2444431"/>
            <a:ext cx="94184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Tarrant</a:t>
            </a:r>
            <a:endParaRPr lang="en-US" sz="1800" dirty="0"/>
          </a:p>
        </p:txBody>
      </p:sp>
      <p:sp>
        <p:nvSpPr>
          <p:cNvPr id="42" name="Rectangle 41"/>
          <p:cNvSpPr/>
          <p:nvPr/>
        </p:nvSpPr>
        <p:spPr>
          <a:xfrm>
            <a:off x="4935367" y="3236110"/>
            <a:ext cx="941842"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11,133</a:t>
            </a:r>
            <a:endParaRPr lang="en-US" b="1" dirty="0"/>
          </a:p>
        </p:txBody>
      </p:sp>
      <p:sp>
        <p:nvSpPr>
          <p:cNvPr id="25" name="TextBox 24"/>
          <p:cNvSpPr txBox="1"/>
          <p:nvPr/>
        </p:nvSpPr>
        <p:spPr>
          <a:xfrm>
            <a:off x="1483203" y="2967678"/>
            <a:ext cx="2180167" cy="923330"/>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Number Recidivating During the Three-Year Period </a:t>
            </a:r>
            <a:endParaRPr lang="en-US" sz="1800" dirty="0"/>
          </a:p>
        </p:txBody>
      </p:sp>
      <p:sp>
        <p:nvSpPr>
          <p:cNvPr id="54" name="TextBox 53"/>
          <p:cNvSpPr txBox="1"/>
          <p:nvPr/>
        </p:nvSpPr>
        <p:spPr>
          <a:xfrm>
            <a:off x="1490191" y="4012018"/>
            <a:ext cx="2180167" cy="646331"/>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Percent Recidivating First Year</a:t>
            </a:r>
            <a:endParaRPr lang="en-US" sz="1800" dirty="0"/>
          </a:p>
        </p:txBody>
      </p:sp>
      <p:sp>
        <p:nvSpPr>
          <p:cNvPr id="55" name="Rectangle 54"/>
          <p:cNvSpPr/>
          <p:nvPr/>
        </p:nvSpPr>
        <p:spPr>
          <a:xfrm>
            <a:off x="4010669" y="4096245"/>
            <a:ext cx="688284"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61%</a:t>
            </a:r>
            <a:endParaRPr lang="en-US" b="1" dirty="0"/>
          </a:p>
        </p:txBody>
      </p:sp>
      <p:sp>
        <p:nvSpPr>
          <p:cNvPr id="56" name="Rectangle 55"/>
          <p:cNvSpPr/>
          <p:nvPr/>
        </p:nvSpPr>
        <p:spPr>
          <a:xfrm>
            <a:off x="5079731" y="4096245"/>
            <a:ext cx="688284"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60%</a:t>
            </a:r>
            <a:endParaRPr lang="en-US" b="1" dirty="0"/>
          </a:p>
        </p:txBody>
      </p:sp>
    </p:spTree>
    <p:extLst>
      <p:ext uri="{BB962C8B-B14F-4D97-AF65-F5344CB8AC3E}">
        <p14:creationId xmlns:p14="http://schemas.microsoft.com/office/powerpoint/2010/main" val="1042874715"/>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p:cNvSpPr/>
          <p:nvPr/>
        </p:nvSpPr>
        <p:spPr>
          <a:xfrm>
            <a:off x="133010" y="1480615"/>
            <a:ext cx="4432931" cy="3318410"/>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27</a:t>
            </a:fld>
            <a:endParaRPr lang="en-US" dirty="0"/>
          </a:p>
        </p:txBody>
      </p:sp>
      <p:sp>
        <p:nvSpPr>
          <p:cNvPr id="4" name="Title 3"/>
          <p:cNvSpPr>
            <a:spLocks noGrp="1"/>
          </p:cNvSpPr>
          <p:nvPr>
            <p:ph type="title"/>
          </p:nvPr>
        </p:nvSpPr>
        <p:spPr/>
        <p:txBody>
          <a:bodyPr>
            <a:normAutofit fontScale="90000"/>
          </a:bodyPr>
          <a:lstStyle/>
          <a:p>
            <a:r>
              <a:rPr lang="en-US" dirty="0" smtClean="0"/>
              <a:t>Three-Year Recidivism Rates Pretrial/Commercial Bond</a:t>
            </a:r>
            <a:br>
              <a:rPr lang="en-US" dirty="0" smtClean="0"/>
            </a:br>
            <a:r>
              <a:rPr lang="en-US" dirty="0" smtClean="0"/>
              <a:t>Percent Recidivating First Year</a:t>
            </a:r>
            <a:endParaRPr lang="en-US" dirty="0"/>
          </a:p>
        </p:txBody>
      </p:sp>
      <p:sp>
        <p:nvSpPr>
          <p:cNvPr id="5" name="TextBox 4"/>
          <p:cNvSpPr txBox="1"/>
          <p:nvPr/>
        </p:nvSpPr>
        <p:spPr>
          <a:xfrm>
            <a:off x="174493" y="1657654"/>
            <a:ext cx="4265423" cy="646331"/>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Percent of Those Recidivating That Recidivated First Year - Pre-Trial Releases  </a:t>
            </a:r>
            <a:endParaRPr lang="en-US" sz="1800" dirty="0"/>
          </a:p>
        </p:txBody>
      </p:sp>
      <p:sp>
        <p:nvSpPr>
          <p:cNvPr id="6" name="Rectangle 5"/>
          <p:cNvSpPr/>
          <p:nvPr/>
        </p:nvSpPr>
        <p:spPr>
          <a:xfrm>
            <a:off x="2519904" y="3216174"/>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573</a:t>
            </a:r>
            <a:endParaRPr lang="en-US" b="1" dirty="0"/>
          </a:p>
        </p:txBody>
      </p:sp>
      <p:sp>
        <p:nvSpPr>
          <p:cNvPr id="7" name="TextBox 6"/>
          <p:cNvSpPr txBox="1"/>
          <p:nvPr/>
        </p:nvSpPr>
        <p:spPr>
          <a:xfrm>
            <a:off x="810105" y="2449892"/>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2011</a:t>
            </a:r>
            <a:endParaRPr lang="en-US" sz="1800" dirty="0"/>
          </a:p>
        </p:txBody>
      </p:sp>
      <p:sp>
        <p:nvSpPr>
          <p:cNvPr id="14" name="TextBox 13"/>
          <p:cNvSpPr txBox="1"/>
          <p:nvPr/>
        </p:nvSpPr>
        <p:spPr>
          <a:xfrm>
            <a:off x="2476032" y="2424279"/>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Dallas </a:t>
            </a:r>
            <a:endParaRPr lang="en-US" sz="1800" dirty="0"/>
          </a:p>
        </p:txBody>
      </p:sp>
      <p:sp>
        <p:nvSpPr>
          <p:cNvPr id="15" name="TextBox 14"/>
          <p:cNvSpPr txBox="1"/>
          <p:nvPr/>
        </p:nvSpPr>
        <p:spPr>
          <a:xfrm>
            <a:off x="3490939" y="2425041"/>
            <a:ext cx="94184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Tarrant</a:t>
            </a:r>
            <a:endParaRPr lang="en-US" sz="1800" dirty="0"/>
          </a:p>
        </p:txBody>
      </p:sp>
      <p:sp>
        <p:nvSpPr>
          <p:cNvPr id="42" name="Rectangle 41"/>
          <p:cNvSpPr/>
          <p:nvPr/>
        </p:nvSpPr>
        <p:spPr>
          <a:xfrm>
            <a:off x="3596527" y="3216720"/>
            <a:ext cx="688284"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687</a:t>
            </a:r>
            <a:endParaRPr lang="en-US" b="1" dirty="0"/>
          </a:p>
        </p:txBody>
      </p:sp>
      <p:sp>
        <p:nvSpPr>
          <p:cNvPr id="25" name="TextBox 24"/>
          <p:cNvSpPr txBox="1"/>
          <p:nvPr/>
        </p:nvSpPr>
        <p:spPr>
          <a:xfrm>
            <a:off x="193881" y="2938593"/>
            <a:ext cx="2180167" cy="923330"/>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Number Recidivating During the Three-Year Period </a:t>
            </a:r>
            <a:endParaRPr lang="en-US" sz="1800" dirty="0"/>
          </a:p>
        </p:txBody>
      </p:sp>
      <p:sp>
        <p:nvSpPr>
          <p:cNvPr id="54" name="TextBox 53"/>
          <p:cNvSpPr txBox="1"/>
          <p:nvPr/>
        </p:nvSpPr>
        <p:spPr>
          <a:xfrm>
            <a:off x="191176" y="3963543"/>
            <a:ext cx="2180167" cy="646331"/>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Percent Recidivating First Year</a:t>
            </a:r>
            <a:endParaRPr lang="en-US" sz="1800" dirty="0"/>
          </a:p>
        </p:txBody>
      </p:sp>
      <p:sp>
        <p:nvSpPr>
          <p:cNvPr id="55" name="Rectangle 54"/>
          <p:cNvSpPr/>
          <p:nvPr/>
        </p:nvSpPr>
        <p:spPr>
          <a:xfrm>
            <a:off x="2517771" y="4038075"/>
            <a:ext cx="688284"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62%</a:t>
            </a:r>
            <a:endParaRPr lang="en-US" b="1" dirty="0"/>
          </a:p>
        </p:txBody>
      </p:sp>
      <p:sp>
        <p:nvSpPr>
          <p:cNvPr id="56" name="Rectangle 55"/>
          <p:cNvSpPr/>
          <p:nvPr/>
        </p:nvSpPr>
        <p:spPr>
          <a:xfrm>
            <a:off x="3581421" y="4015965"/>
            <a:ext cx="688284"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57%</a:t>
            </a:r>
            <a:endParaRPr lang="en-US" b="1" dirty="0"/>
          </a:p>
        </p:txBody>
      </p:sp>
      <p:sp>
        <p:nvSpPr>
          <p:cNvPr id="28" name="Rectangle 27"/>
          <p:cNvSpPr/>
          <p:nvPr/>
        </p:nvSpPr>
        <p:spPr>
          <a:xfrm>
            <a:off x="4652905" y="1497285"/>
            <a:ext cx="4432931" cy="3318410"/>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TextBox 28"/>
          <p:cNvSpPr txBox="1"/>
          <p:nvPr/>
        </p:nvSpPr>
        <p:spPr>
          <a:xfrm>
            <a:off x="4694388" y="1674324"/>
            <a:ext cx="4265423" cy="646331"/>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Percent of Those Recidivating That Recidivated First Year –Commercial Bond</a:t>
            </a:r>
            <a:endParaRPr lang="en-US" sz="1800" dirty="0"/>
          </a:p>
        </p:txBody>
      </p:sp>
      <p:sp>
        <p:nvSpPr>
          <p:cNvPr id="30" name="Rectangle 29"/>
          <p:cNvSpPr/>
          <p:nvPr/>
        </p:nvSpPr>
        <p:spPr>
          <a:xfrm>
            <a:off x="6995928" y="3232844"/>
            <a:ext cx="876992"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5,582</a:t>
            </a:r>
            <a:endParaRPr lang="en-US" b="1" dirty="0"/>
          </a:p>
        </p:txBody>
      </p:sp>
      <p:sp>
        <p:nvSpPr>
          <p:cNvPr id="31" name="TextBox 30"/>
          <p:cNvSpPr txBox="1"/>
          <p:nvPr/>
        </p:nvSpPr>
        <p:spPr>
          <a:xfrm>
            <a:off x="5330000" y="2466562"/>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2011</a:t>
            </a:r>
            <a:endParaRPr lang="en-US" sz="1800" dirty="0"/>
          </a:p>
        </p:txBody>
      </p:sp>
      <p:sp>
        <p:nvSpPr>
          <p:cNvPr id="32" name="TextBox 31"/>
          <p:cNvSpPr txBox="1"/>
          <p:nvPr/>
        </p:nvSpPr>
        <p:spPr>
          <a:xfrm>
            <a:off x="6995927" y="2440949"/>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Dallas </a:t>
            </a:r>
            <a:endParaRPr lang="en-US" sz="1800" dirty="0"/>
          </a:p>
        </p:txBody>
      </p:sp>
      <p:sp>
        <p:nvSpPr>
          <p:cNvPr id="33" name="TextBox 32"/>
          <p:cNvSpPr txBox="1"/>
          <p:nvPr/>
        </p:nvSpPr>
        <p:spPr>
          <a:xfrm>
            <a:off x="8010834" y="2441711"/>
            <a:ext cx="94184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Tarrant</a:t>
            </a:r>
            <a:endParaRPr lang="en-US" sz="1800" dirty="0"/>
          </a:p>
        </p:txBody>
      </p:sp>
      <p:sp>
        <p:nvSpPr>
          <p:cNvPr id="34" name="Rectangle 33"/>
          <p:cNvSpPr/>
          <p:nvPr/>
        </p:nvSpPr>
        <p:spPr>
          <a:xfrm>
            <a:off x="8010834" y="3233390"/>
            <a:ext cx="941842"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7,312</a:t>
            </a:r>
            <a:endParaRPr lang="en-US" b="1" dirty="0"/>
          </a:p>
        </p:txBody>
      </p:sp>
      <p:sp>
        <p:nvSpPr>
          <p:cNvPr id="35" name="TextBox 34"/>
          <p:cNvSpPr txBox="1"/>
          <p:nvPr/>
        </p:nvSpPr>
        <p:spPr>
          <a:xfrm>
            <a:off x="4713776" y="2955263"/>
            <a:ext cx="2180167" cy="923330"/>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Number Recidivating During the Three-Year Period </a:t>
            </a:r>
            <a:endParaRPr lang="en-US" sz="1800" dirty="0"/>
          </a:p>
        </p:txBody>
      </p:sp>
      <p:sp>
        <p:nvSpPr>
          <p:cNvPr id="36" name="TextBox 35"/>
          <p:cNvSpPr txBox="1"/>
          <p:nvPr/>
        </p:nvSpPr>
        <p:spPr>
          <a:xfrm>
            <a:off x="4711071" y="3980213"/>
            <a:ext cx="2180167" cy="646331"/>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Percent Recidivating First Year</a:t>
            </a:r>
            <a:endParaRPr lang="en-US" sz="1800" dirty="0"/>
          </a:p>
        </p:txBody>
      </p:sp>
      <p:sp>
        <p:nvSpPr>
          <p:cNvPr id="37" name="Rectangle 36"/>
          <p:cNvSpPr/>
          <p:nvPr/>
        </p:nvSpPr>
        <p:spPr>
          <a:xfrm>
            <a:off x="7037666" y="4054745"/>
            <a:ext cx="688284"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62%</a:t>
            </a:r>
            <a:endParaRPr lang="en-US" b="1" dirty="0"/>
          </a:p>
        </p:txBody>
      </p:sp>
      <p:sp>
        <p:nvSpPr>
          <p:cNvPr id="38" name="Rectangle 37"/>
          <p:cNvSpPr/>
          <p:nvPr/>
        </p:nvSpPr>
        <p:spPr>
          <a:xfrm>
            <a:off x="8091622" y="4022940"/>
            <a:ext cx="688284"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59%</a:t>
            </a:r>
            <a:endParaRPr lang="en-US" b="1" dirty="0"/>
          </a:p>
        </p:txBody>
      </p:sp>
      <p:sp>
        <p:nvSpPr>
          <p:cNvPr id="40" name="Rectangle 39"/>
          <p:cNvSpPr/>
          <p:nvPr/>
        </p:nvSpPr>
        <p:spPr>
          <a:xfrm>
            <a:off x="4664275" y="5048750"/>
            <a:ext cx="1887022" cy="107772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Tarrant has pre-trial supervision administered by the county </a:t>
            </a:r>
            <a:endParaRPr lang="en-US" sz="1600" b="1" dirty="0"/>
          </a:p>
        </p:txBody>
      </p:sp>
      <p:sp>
        <p:nvSpPr>
          <p:cNvPr id="41" name="Rectangle 40"/>
          <p:cNvSpPr/>
          <p:nvPr/>
        </p:nvSpPr>
        <p:spPr>
          <a:xfrm>
            <a:off x="2425300" y="5027919"/>
            <a:ext cx="1887022" cy="103201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Dallas does not have pre-trial supervision </a:t>
            </a:r>
            <a:endParaRPr lang="en-US" b="1" dirty="0"/>
          </a:p>
        </p:txBody>
      </p:sp>
    </p:spTree>
    <p:extLst>
      <p:ext uri="{BB962C8B-B14F-4D97-AF65-F5344CB8AC3E}">
        <p14:creationId xmlns:p14="http://schemas.microsoft.com/office/powerpoint/2010/main" val="2172830920"/>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28</a:t>
            </a:fld>
            <a:endParaRPr lang="en-US" dirty="0"/>
          </a:p>
        </p:txBody>
      </p:sp>
      <p:sp>
        <p:nvSpPr>
          <p:cNvPr id="3" name="Text Placeholder 2"/>
          <p:cNvSpPr>
            <a:spLocks noGrp="1"/>
          </p:cNvSpPr>
          <p:nvPr>
            <p:ph type="body" sz="quarter" idx="13"/>
          </p:nvPr>
        </p:nvSpPr>
        <p:spPr/>
        <p:txBody>
          <a:bodyPr/>
          <a:lstStyle/>
          <a:p>
            <a:pPr marL="0"/>
            <a:r>
              <a:rPr lang="en-US" dirty="0" smtClean="0"/>
              <a:t>* Release offense is the offense at booking in jail which is the one available for our studies.  Subsequent offense that was the most severe could be any of the subsequent offenses during the three-year follow-up period. </a:t>
            </a:r>
            <a:endParaRPr lang="en-US" dirty="0"/>
          </a:p>
        </p:txBody>
      </p:sp>
      <p:sp>
        <p:nvSpPr>
          <p:cNvPr id="4" name="Title 3"/>
          <p:cNvSpPr>
            <a:spLocks noGrp="1"/>
          </p:cNvSpPr>
          <p:nvPr>
            <p:ph type="title"/>
          </p:nvPr>
        </p:nvSpPr>
        <p:spPr/>
        <p:txBody>
          <a:bodyPr>
            <a:normAutofit/>
          </a:bodyPr>
          <a:lstStyle/>
          <a:p>
            <a:r>
              <a:rPr lang="en-US" dirty="0" smtClean="0"/>
              <a:t>Recidivist with More Severe Recidivism Offenses</a:t>
            </a:r>
            <a:endParaRPr lang="en-US" dirty="0"/>
          </a:p>
        </p:txBody>
      </p:sp>
      <p:sp>
        <p:nvSpPr>
          <p:cNvPr id="6" name="TextBox 5"/>
          <p:cNvSpPr txBox="1"/>
          <p:nvPr/>
        </p:nvSpPr>
        <p:spPr>
          <a:xfrm>
            <a:off x="917150" y="1951318"/>
            <a:ext cx="7361394" cy="181588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a:t>9</a:t>
            </a:r>
            <a:r>
              <a:rPr lang="en-US" dirty="0" smtClean="0"/>
              <a:t>.  About one-third of those who recidivate in the three-year period had </a:t>
            </a:r>
            <a:r>
              <a:rPr lang="en-US" u="sng" dirty="0" smtClean="0"/>
              <a:t>at least one</a:t>
            </a:r>
            <a:r>
              <a:rPr lang="en-US" baseline="30000" dirty="0" smtClean="0"/>
              <a:t>*</a:t>
            </a:r>
            <a:r>
              <a:rPr lang="en-US" dirty="0" smtClean="0"/>
              <a:t> re-arrest that was for a more severe offense than their offense of release </a:t>
            </a:r>
            <a:endParaRPr lang="en-US" dirty="0"/>
          </a:p>
        </p:txBody>
      </p:sp>
    </p:spTree>
    <p:extLst>
      <p:ext uri="{BB962C8B-B14F-4D97-AF65-F5344CB8AC3E}">
        <p14:creationId xmlns:p14="http://schemas.microsoft.com/office/powerpoint/2010/main" val="1182470460"/>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29</a:t>
            </a:fld>
            <a:endParaRPr lang="en-US" dirty="0"/>
          </a:p>
        </p:txBody>
      </p:sp>
      <p:sp>
        <p:nvSpPr>
          <p:cNvPr id="4" name="Title 3"/>
          <p:cNvSpPr>
            <a:spLocks noGrp="1"/>
          </p:cNvSpPr>
          <p:nvPr>
            <p:ph type="title"/>
          </p:nvPr>
        </p:nvSpPr>
        <p:spPr/>
        <p:txBody>
          <a:bodyPr>
            <a:normAutofit fontScale="90000"/>
          </a:bodyPr>
          <a:lstStyle/>
          <a:p>
            <a:r>
              <a:rPr lang="en-US" dirty="0" smtClean="0"/>
              <a:t>Three-Year Recidivism Rates All Jail Releases </a:t>
            </a:r>
            <a:br>
              <a:rPr lang="en-US" dirty="0" smtClean="0"/>
            </a:br>
            <a:r>
              <a:rPr lang="en-US" dirty="0" smtClean="0"/>
              <a:t>Offense Severity Escalation</a:t>
            </a:r>
            <a:endParaRPr lang="en-US" dirty="0"/>
          </a:p>
        </p:txBody>
      </p:sp>
      <p:sp>
        <p:nvSpPr>
          <p:cNvPr id="20" name="Rectangle 19"/>
          <p:cNvSpPr/>
          <p:nvPr/>
        </p:nvSpPr>
        <p:spPr>
          <a:xfrm>
            <a:off x="4914472" y="2961130"/>
            <a:ext cx="876993"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11,682</a:t>
            </a:r>
            <a:endParaRPr lang="en-US" b="1" dirty="0"/>
          </a:p>
        </p:txBody>
      </p:sp>
      <p:sp>
        <p:nvSpPr>
          <p:cNvPr id="28" name="Rectangle 27"/>
          <p:cNvSpPr/>
          <p:nvPr/>
        </p:nvSpPr>
        <p:spPr>
          <a:xfrm>
            <a:off x="5008827" y="3965526"/>
            <a:ext cx="688284"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53%</a:t>
            </a:r>
            <a:endParaRPr lang="en-US" b="1" dirty="0"/>
          </a:p>
        </p:txBody>
      </p:sp>
      <p:sp>
        <p:nvSpPr>
          <p:cNvPr id="30" name="Rectangle 29"/>
          <p:cNvSpPr/>
          <p:nvPr/>
        </p:nvSpPr>
        <p:spPr>
          <a:xfrm>
            <a:off x="1607128" y="1528572"/>
            <a:ext cx="6151418" cy="4201668"/>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TextBox 40"/>
          <p:cNvSpPr txBox="1"/>
          <p:nvPr/>
        </p:nvSpPr>
        <p:spPr>
          <a:xfrm>
            <a:off x="1945129" y="1686995"/>
            <a:ext cx="5709850" cy="646331"/>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Percent of Those Recidivating – Severity Escalation  </a:t>
            </a:r>
          </a:p>
          <a:p>
            <a:r>
              <a:rPr lang="en-US" sz="1800" dirty="0" smtClean="0"/>
              <a:t>All Jail Releases  </a:t>
            </a:r>
            <a:endParaRPr lang="en-US" sz="1800" dirty="0"/>
          </a:p>
        </p:txBody>
      </p:sp>
      <p:sp>
        <p:nvSpPr>
          <p:cNvPr id="43" name="Rectangle 42"/>
          <p:cNvSpPr/>
          <p:nvPr/>
        </p:nvSpPr>
        <p:spPr>
          <a:xfrm>
            <a:off x="4207890" y="3284295"/>
            <a:ext cx="876993"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11,682</a:t>
            </a:r>
            <a:endParaRPr lang="en-US" b="1" dirty="0"/>
          </a:p>
        </p:txBody>
      </p:sp>
      <p:sp>
        <p:nvSpPr>
          <p:cNvPr id="44" name="TextBox 43"/>
          <p:cNvSpPr txBox="1"/>
          <p:nvPr/>
        </p:nvSpPr>
        <p:spPr>
          <a:xfrm>
            <a:off x="2920035" y="2488928"/>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2011</a:t>
            </a:r>
            <a:endParaRPr lang="en-US" sz="1800" dirty="0"/>
          </a:p>
        </p:txBody>
      </p:sp>
      <p:sp>
        <p:nvSpPr>
          <p:cNvPr id="45" name="TextBox 44"/>
          <p:cNvSpPr txBox="1"/>
          <p:nvPr/>
        </p:nvSpPr>
        <p:spPr>
          <a:xfrm>
            <a:off x="4207891" y="2492400"/>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Dallas </a:t>
            </a:r>
            <a:endParaRPr lang="en-US" sz="1800" dirty="0"/>
          </a:p>
        </p:txBody>
      </p:sp>
      <p:sp>
        <p:nvSpPr>
          <p:cNvPr id="46" name="TextBox 45"/>
          <p:cNvSpPr txBox="1"/>
          <p:nvPr/>
        </p:nvSpPr>
        <p:spPr>
          <a:xfrm>
            <a:off x="5222798" y="2493162"/>
            <a:ext cx="94184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Tarrant</a:t>
            </a:r>
            <a:endParaRPr lang="en-US" sz="1800" dirty="0"/>
          </a:p>
        </p:txBody>
      </p:sp>
      <p:sp>
        <p:nvSpPr>
          <p:cNvPr id="47" name="Rectangle 46"/>
          <p:cNvSpPr/>
          <p:nvPr/>
        </p:nvSpPr>
        <p:spPr>
          <a:xfrm>
            <a:off x="5222798" y="3284841"/>
            <a:ext cx="941842"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11,133</a:t>
            </a:r>
            <a:endParaRPr lang="en-US" b="1" dirty="0"/>
          </a:p>
        </p:txBody>
      </p:sp>
      <p:sp>
        <p:nvSpPr>
          <p:cNvPr id="48" name="TextBox 47"/>
          <p:cNvSpPr txBox="1"/>
          <p:nvPr/>
        </p:nvSpPr>
        <p:spPr>
          <a:xfrm>
            <a:off x="1770634" y="3016409"/>
            <a:ext cx="2180167" cy="923330"/>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Number Recidivating During the Three-Year Period </a:t>
            </a:r>
            <a:endParaRPr lang="en-US" sz="1800" dirty="0"/>
          </a:p>
        </p:txBody>
      </p:sp>
      <p:sp>
        <p:nvSpPr>
          <p:cNvPr id="49" name="TextBox 48"/>
          <p:cNvSpPr txBox="1"/>
          <p:nvPr/>
        </p:nvSpPr>
        <p:spPr>
          <a:xfrm>
            <a:off x="1770633" y="4043629"/>
            <a:ext cx="2180167" cy="1477328"/>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Percent Subsequent Offense Arrest Higher Offense Severity Than Original</a:t>
            </a:r>
            <a:endParaRPr lang="en-US" sz="1800" dirty="0"/>
          </a:p>
        </p:txBody>
      </p:sp>
      <p:sp>
        <p:nvSpPr>
          <p:cNvPr id="50" name="Rectangle 49"/>
          <p:cNvSpPr/>
          <p:nvPr/>
        </p:nvSpPr>
        <p:spPr>
          <a:xfrm>
            <a:off x="4271765" y="4573171"/>
            <a:ext cx="688284"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53%</a:t>
            </a:r>
            <a:endParaRPr lang="en-US" b="1" dirty="0"/>
          </a:p>
        </p:txBody>
      </p:sp>
      <p:sp>
        <p:nvSpPr>
          <p:cNvPr id="51" name="Rectangle 50"/>
          <p:cNvSpPr/>
          <p:nvPr/>
        </p:nvSpPr>
        <p:spPr>
          <a:xfrm>
            <a:off x="5319097" y="4572977"/>
            <a:ext cx="688284" cy="36961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62%</a:t>
            </a:r>
            <a:endParaRPr lang="en-US" b="1" dirty="0"/>
          </a:p>
        </p:txBody>
      </p:sp>
    </p:spTree>
    <p:extLst>
      <p:ext uri="{BB962C8B-B14F-4D97-AF65-F5344CB8AC3E}">
        <p14:creationId xmlns:p14="http://schemas.microsoft.com/office/powerpoint/2010/main" val="1694244275"/>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p:cNvSpPr/>
          <p:nvPr/>
        </p:nvSpPr>
        <p:spPr>
          <a:xfrm>
            <a:off x="53435" y="1180414"/>
            <a:ext cx="4432931" cy="4265345"/>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30</a:t>
            </a:fld>
            <a:endParaRPr lang="en-US" dirty="0"/>
          </a:p>
        </p:txBody>
      </p:sp>
      <p:sp>
        <p:nvSpPr>
          <p:cNvPr id="4" name="Title 3"/>
          <p:cNvSpPr>
            <a:spLocks noGrp="1"/>
          </p:cNvSpPr>
          <p:nvPr>
            <p:ph type="title"/>
          </p:nvPr>
        </p:nvSpPr>
        <p:spPr/>
        <p:txBody>
          <a:bodyPr>
            <a:normAutofit fontScale="90000"/>
          </a:bodyPr>
          <a:lstStyle/>
          <a:p>
            <a:r>
              <a:rPr lang="en-US" dirty="0"/>
              <a:t>Three-Year Recidivism </a:t>
            </a:r>
            <a:r>
              <a:rPr lang="en-US" dirty="0" smtClean="0"/>
              <a:t>Rates Pretrial/Commercial Bond</a:t>
            </a:r>
            <a:br>
              <a:rPr lang="en-US" dirty="0" smtClean="0"/>
            </a:br>
            <a:r>
              <a:rPr lang="en-US" dirty="0" smtClean="0"/>
              <a:t>Offense </a:t>
            </a:r>
            <a:r>
              <a:rPr lang="en-US" dirty="0"/>
              <a:t>Severity </a:t>
            </a:r>
            <a:r>
              <a:rPr lang="en-US" dirty="0" smtClean="0"/>
              <a:t>Escalation</a:t>
            </a:r>
            <a:endParaRPr lang="en-US" dirty="0"/>
          </a:p>
        </p:txBody>
      </p:sp>
      <p:sp>
        <p:nvSpPr>
          <p:cNvPr id="5" name="TextBox 4"/>
          <p:cNvSpPr txBox="1"/>
          <p:nvPr/>
        </p:nvSpPr>
        <p:spPr>
          <a:xfrm>
            <a:off x="137188" y="1244991"/>
            <a:ext cx="4265423" cy="923330"/>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a:t>Percent of Those Recidivating – </a:t>
            </a:r>
            <a:endParaRPr lang="en-US" sz="1800" dirty="0" smtClean="0"/>
          </a:p>
          <a:p>
            <a:r>
              <a:rPr lang="en-US" sz="1800" dirty="0" smtClean="0"/>
              <a:t>Severity </a:t>
            </a:r>
            <a:r>
              <a:rPr lang="en-US" sz="1800" dirty="0"/>
              <a:t>Escalation </a:t>
            </a:r>
            <a:endParaRPr lang="en-US" sz="1800" dirty="0" smtClean="0"/>
          </a:p>
          <a:p>
            <a:r>
              <a:rPr lang="en-US" sz="1800" dirty="0" smtClean="0"/>
              <a:t>Pre-trial Releases  </a:t>
            </a:r>
            <a:endParaRPr lang="en-US" sz="1800" dirty="0"/>
          </a:p>
        </p:txBody>
      </p:sp>
      <p:sp>
        <p:nvSpPr>
          <p:cNvPr id="7" name="TextBox 6"/>
          <p:cNvSpPr txBox="1"/>
          <p:nvPr/>
        </p:nvSpPr>
        <p:spPr>
          <a:xfrm>
            <a:off x="810105" y="2255992"/>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2011</a:t>
            </a:r>
            <a:endParaRPr lang="en-US" sz="1800" dirty="0"/>
          </a:p>
        </p:txBody>
      </p:sp>
      <p:sp>
        <p:nvSpPr>
          <p:cNvPr id="14" name="TextBox 13"/>
          <p:cNvSpPr txBox="1"/>
          <p:nvPr/>
        </p:nvSpPr>
        <p:spPr>
          <a:xfrm>
            <a:off x="2476032" y="2230379"/>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Dallas </a:t>
            </a:r>
            <a:endParaRPr lang="en-US" sz="1800" dirty="0"/>
          </a:p>
        </p:txBody>
      </p:sp>
      <p:sp>
        <p:nvSpPr>
          <p:cNvPr id="15" name="TextBox 14"/>
          <p:cNvSpPr txBox="1"/>
          <p:nvPr/>
        </p:nvSpPr>
        <p:spPr>
          <a:xfrm>
            <a:off x="3490939" y="2231141"/>
            <a:ext cx="94184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Tarrant</a:t>
            </a:r>
            <a:endParaRPr lang="en-US" sz="1800" dirty="0"/>
          </a:p>
        </p:txBody>
      </p:sp>
      <p:sp>
        <p:nvSpPr>
          <p:cNvPr id="40" name="Rectangle 39"/>
          <p:cNvSpPr/>
          <p:nvPr/>
        </p:nvSpPr>
        <p:spPr>
          <a:xfrm>
            <a:off x="2608204" y="3008165"/>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573</a:t>
            </a:r>
            <a:endParaRPr lang="en-US" b="1" dirty="0"/>
          </a:p>
        </p:txBody>
      </p:sp>
      <p:sp>
        <p:nvSpPr>
          <p:cNvPr id="41" name="Rectangle 40"/>
          <p:cNvSpPr/>
          <p:nvPr/>
        </p:nvSpPr>
        <p:spPr>
          <a:xfrm>
            <a:off x="3617718" y="3008165"/>
            <a:ext cx="688284"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687</a:t>
            </a:r>
            <a:endParaRPr lang="en-US" b="1" dirty="0"/>
          </a:p>
        </p:txBody>
      </p:sp>
      <p:sp>
        <p:nvSpPr>
          <p:cNvPr id="43" name="TextBox 42"/>
          <p:cNvSpPr txBox="1"/>
          <p:nvPr/>
        </p:nvSpPr>
        <p:spPr>
          <a:xfrm>
            <a:off x="203576" y="2783473"/>
            <a:ext cx="2180167" cy="923330"/>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Number Recidivating During the Three-Year Period </a:t>
            </a:r>
            <a:endParaRPr lang="en-US" sz="1800" dirty="0"/>
          </a:p>
        </p:txBody>
      </p:sp>
      <p:sp>
        <p:nvSpPr>
          <p:cNvPr id="49" name="Rectangle 48"/>
          <p:cNvSpPr/>
          <p:nvPr/>
        </p:nvSpPr>
        <p:spPr>
          <a:xfrm>
            <a:off x="2570386" y="4083444"/>
            <a:ext cx="688284"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60%</a:t>
            </a:r>
            <a:endParaRPr lang="en-US" b="1" dirty="0"/>
          </a:p>
        </p:txBody>
      </p:sp>
      <p:sp>
        <p:nvSpPr>
          <p:cNvPr id="50" name="Rectangle 49"/>
          <p:cNvSpPr/>
          <p:nvPr/>
        </p:nvSpPr>
        <p:spPr>
          <a:xfrm>
            <a:off x="3617718" y="4083424"/>
            <a:ext cx="688284" cy="36961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57%</a:t>
            </a:r>
            <a:endParaRPr lang="en-US" b="1" dirty="0"/>
          </a:p>
        </p:txBody>
      </p:sp>
      <p:sp>
        <p:nvSpPr>
          <p:cNvPr id="51" name="Rectangle 50"/>
          <p:cNvSpPr/>
          <p:nvPr/>
        </p:nvSpPr>
        <p:spPr>
          <a:xfrm>
            <a:off x="4570033" y="1160148"/>
            <a:ext cx="4459454" cy="4265292"/>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TextBox 51"/>
          <p:cNvSpPr txBox="1"/>
          <p:nvPr/>
        </p:nvSpPr>
        <p:spPr>
          <a:xfrm>
            <a:off x="4674925" y="1244991"/>
            <a:ext cx="4265423" cy="923330"/>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a:t>Percent of Those Recidivating </a:t>
            </a:r>
            <a:r>
              <a:rPr lang="en-US" sz="1800" dirty="0" smtClean="0"/>
              <a:t>– </a:t>
            </a:r>
          </a:p>
          <a:p>
            <a:r>
              <a:rPr lang="en-US" sz="1800" dirty="0" smtClean="0"/>
              <a:t>Severity Escalation</a:t>
            </a:r>
          </a:p>
          <a:p>
            <a:r>
              <a:rPr lang="en-US" sz="1800" dirty="0" smtClean="0"/>
              <a:t>Commercial Bond </a:t>
            </a:r>
          </a:p>
        </p:txBody>
      </p:sp>
      <p:sp>
        <p:nvSpPr>
          <p:cNvPr id="53" name="TextBox 52"/>
          <p:cNvSpPr txBox="1"/>
          <p:nvPr/>
        </p:nvSpPr>
        <p:spPr>
          <a:xfrm>
            <a:off x="5326511" y="2255992"/>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2011</a:t>
            </a:r>
            <a:endParaRPr lang="en-US" sz="1800" dirty="0"/>
          </a:p>
        </p:txBody>
      </p:sp>
      <p:sp>
        <p:nvSpPr>
          <p:cNvPr id="57" name="TextBox 56"/>
          <p:cNvSpPr txBox="1"/>
          <p:nvPr/>
        </p:nvSpPr>
        <p:spPr>
          <a:xfrm>
            <a:off x="6909727" y="2250878"/>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Dallas </a:t>
            </a:r>
            <a:endParaRPr lang="en-US" sz="1800" dirty="0"/>
          </a:p>
        </p:txBody>
      </p:sp>
      <p:sp>
        <p:nvSpPr>
          <p:cNvPr id="58" name="TextBox 57"/>
          <p:cNvSpPr txBox="1"/>
          <p:nvPr/>
        </p:nvSpPr>
        <p:spPr>
          <a:xfrm>
            <a:off x="7998506" y="2255992"/>
            <a:ext cx="94184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Tarrant</a:t>
            </a:r>
            <a:endParaRPr lang="en-US" sz="1800" dirty="0"/>
          </a:p>
        </p:txBody>
      </p:sp>
      <p:sp>
        <p:nvSpPr>
          <p:cNvPr id="59" name="Rectangle 58"/>
          <p:cNvSpPr/>
          <p:nvPr/>
        </p:nvSpPr>
        <p:spPr>
          <a:xfrm>
            <a:off x="6950042" y="3008165"/>
            <a:ext cx="876993"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5,852</a:t>
            </a:r>
            <a:endParaRPr lang="en-US" b="1" dirty="0"/>
          </a:p>
        </p:txBody>
      </p:sp>
      <p:sp>
        <p:nvSpPr>
          <p:cNvPr id="60" name="Rectangle 59"/>
          <p:cNvSpPr/>
          <p:nvPr/>
        </p:nvSpPr>
        <p:spPr>
          <a:xfrm>
            <a:off x="7998506" y="3008165"/>
            <a:ext cx="941842"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7,312</a:t>
            </a:r>
            <a:endParaRPr lang="en-US" b="1" dirty="0"/>
          </a:p>
        </p:txBody>
      </p:sp>
      <p:sp>
        <p:nvSpPr>
          <p:cNvPr id="61" name="TextBox 60"/>
          <p:cNvSpPr txBox="1"/>
          <p:nvPr/>
        </p:nvSpPr>
        <p:spPr>
          <a:xfrm>
            <a:off x="4674925" y="2765512"/>
            <a:ext cx="2180167" cy="923330"/>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Number Recidivating During the Three-Year Period </a:t>
            </a:r>
            <a:endParaRPr lang="en-US" sz="1800" dirty="0"/>
          </a:p>
        </p:txBody>
      </p:sp>
      <p:sp>
        <p:nvSpPr>
          <p:cNvPr id="66" name="Rectangle 65"/>
          <p:cNvSpPr/>
          <p:nvPr/>
        </p:nvSpPr>
        <p:spPr>
          <a:xfrm>
            <a:off x="7044396" y="4034469"/>
            <a:ext cx="688284"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49%</a:t>
            </a:r>
            <a:endParaRPr lang="en-US" b="1" dirty="0"/>
          </a:p>
        </p:txBody>
      </p:sp>
      <p:sp>
        <p:nvSpPr>
          <p:cNvPr id="67" name="Rectangle 66"/>
          <p:cNvSpPr/>
          <p:nvPr/>
        </p:nvSpPr>
        <p:spPr>
          <a:xfrm>
            <a:off x="8125285" y="4033983"/>
            <a:ext cx="688284" cy="36961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57%</a:t>
            </a:r>
            <a:endParaRPr lang="en-US" b="1" dirty="0"/>
          </a:p>
        </p:txBody>
      </p:sp>
      <p:sp>
        <p:nvSpPr>
          <p:cNvPr id="29" name="Rectangle 28"/>
          <p:cNvSpPr/>
          <p:nvPr/>
        </p:nvSpPr>
        <p:spPr>
          <a:xfrm>
            <a:off x="4654114" y="5558470"/>
            <a:ext cx="2193725" cy="97441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Tarrant has pre-trial supervision administered by the county </a:t>
            </a:r>
            <a:endParaRPr lang="en-US" sz="1600" b="1" dirty="0"/>
          </a:p>
        </p:txBody>
      </p:sp>
      <p:sp>
        <p:nvSpPr>
          <p:cNvPr id="30" name="TextBox 29"/>
          <p:cNvSpPr txBox="1"/>
          <p:nvPr/>
        </p:nvSpPr>
        <p:spPr>
          <a:xfrm>
            <a:off x="216153" y="3840429"/>
            <a:ext cx="2180167" cy="1477328"/>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Percent Subsequent Offense Arrest Higher Offense Severity Than Original</a:t>
            </a:r>
            <a:endParaRPr lang="en-US" sz="1800" dirty="0"/>
          </a:p>
        </p:txBody>
      </p:sp>
      <p:sp>
        <p:nvSpPr>
          <p:cNvPr id="31" name="TextBox 30"/>
          <p:cNvSpPr txBox="1"/>
          <p:nvPr/>
        </p:nvSpPr>
        <p:spPr>
          <a:xfrm>
            <a:off x="4686553" y="3799789"/>
            <a:ext cx="2180167" cy="1477328"/>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Percent Subsequent Offense Arrest Higher Offense Severity Than Original</a:t>
            </a:r>
            <a:endParaRPr lang="en-US" sz="1800" dirty="0"/>
          </a:p>
        </p:txBody>
      </p:sp>
      <p:sp>
        <p:nvSpPr>
          <p:cNvPr id="32" name="Rectangle 31"/>
          <p:cNvSpPr/>
          <p:nvPr/>
        </p:nvSpPr>
        <p:spPr>
          <a:xfrm>
            <a:off x="2486260" y="5515599"/>
            <a:ext cx="1887022" cy="103201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Dallas does not have pre-trial supervision </a:t>
            </a:r>
            <a:endParaRPr lang="en-US" sz="1600" b="1" dirty="0"/>
          </a:p>
        </p:txBody>
      </p:sp>
    </p:spTree>
    <p:extLst>
      <p:ext uri="{BB962C8B-B14F-4D97-AF65-F5344CB8AC3E}">
        <p14:creationId xmlns:p14="http://schemas.microsoft.com/office/powerpoint/2010/main" val="30668617"/>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ppt_x"/>
                                          </p:val>
                                        </p:tav>
                                        <p:tav tm="100000">
                                          <p:val>
                                            <p:strVal val="#ppt_x"/>
                                          </p:val>
                                        </p:tav>
                                      </p:tavLst>
                                    </p:anim>
                                    <p:anim calcmode="lin" valueType="num">
                                      <p:cBhvr additive="base">
                                        <p:cTn id="8" dur="500" fill="hold"/>
                                        <p:tgtEl>
                                          <p:spTgt spid="5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2"/>
                                        </p:tgtEl>
                                        <p:attrNameLst>
                                          <p:attrName>style.visibility</p:attrName>
                                        </p:attrNameLst>
                                      </p:cBhvr>
                                      <p:to>
                                        <p:strVal val="visible"/>
                                      </p:to>
                                    </p:set>
                                    <p:anim calcmode="lin" valueType="num">
                                      <p:cBhvr additive="base">
                                        <p:cTn id="11" dur="500" fill="hold"/>
                                        <p:tgtEl>
                                          <p:spTgt spid="52"/>
                                        </p:tgtEl>
                                        <p:attrNameLst>
                                          <p:attrName>ppt_x</p:attrName>
                                        </p:attrNameLst>
                                      </p:cBhvr>
                                      <p:tavLst>
                                        <p:tav tm="0">
                                          <p:val>
                                            <p:strVal val="#ppt_x"/>
                                          </p:val>
                                        </p:tav>
                                        <p:tav tm="100000">
                                          <p:val>
                                            <p:strVal val="#ppt_x"/>
                                          </p:val>
                                        </p:tav>
                                      </p:tavLst>
                                    </p:anim>
                                    <p:anim calcmode="lin" valueType="num">
                                      <p:cBhvr additive="base">
                                        <p:cTn id="12" dur="500" fill="hold"/>
                                        <p:tgtEl>
                                          <p:spTgt spid="5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500" fill="hold"/>
                                        <p:tgtEl>
                                          <p:spTgt spid="53"/>
                                        </p:tgtEl>
                                        <p:attrNameLst>
                                          <p:attrName>ppt_x</p:attrName>
                                        </p:attrNameLst>
                                      </p:cBhvr>
                                      <p:tavLst>
                                        <p:tav tm="0">
                                          <p:val>
                                            <p:strVal val="#ppt_x"/>
                                          </p:val>
                                        </p:tav>
                                        <p:tav tm="100000">
                                          <p:val>
                                            <p:strVal val="#ppt_x"/>
                                          </p:val>
                                        </p:tav>
                                      </p:tavLst>
                                    </p:anim>
                                    <p:anim calcmode="lin" valueType="num">
                                      <p:cBhvr additive="base">
                                        <p:cTn id="16" dur="500" fill="hold"/>
                                        <p:tgtEl>
                                          <p:spTgt spid="5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additive="base">
                                        <p:cTn id="19" dur="500" fill="hold"/>
                                        <p:tgtEl>
                                          <p:spTgt spid="57"/>
                                        </p:tgtEl>
                                        <p:attrNameLst>
                                          <p:attrName>ppt_x</p:attrName>
                                        </p:attrNameLst>
                                      </p:cBhvr>
                                      <p:tavLst>
                                        <p:tav tm="0">
                                          <p:val>
                                            <p:strVal val="#ppt_x"/>
                                          </p:val>
                                        </p:tav>
                                        <p:tav tm="100000">
                                          <p:val>
                                            <p:strVal val="#ppt_x"/>
                                          </p:val>
                                        </p:tav>
                                      </p:tavLst>
                                    </p:anim>
                                    <p:anim calcmode="lin" valueType="num">
                                      <p:cBhvr additive="base">
                                        <p:cTn id="20" dur="500" fill="hold"/>
                                        <p:tgtEl>
                                          <p:spTgt spid="5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anim calcmode="lin" valueType="num">
                                      <p:cBhvr additive="base">
                                        <p:cTn id="23" dur="500" fill="hold"/>
                                        <p:tgtEl>
                                          <p:spTgt spid="58"/>
                                        </p:tgtEl>
                                        <p:attrNameLst>
                                          <p:attrName>ppt_x</p:attrName>
                                        </p:attrNameLst>
                                      </p:cBhvr>
                                      <p:tavLst>
                                        <p:tav tm="0">
                                          <p:val>
                                            <p:strVal val="#ppt_x"/>
                                          </p:val>
                                        </p:tav>
                                        <p:tav tm="100000">
                                          <p:val>
                                            <p:strVal val="#ppt_x"/>
                                          </p:val>
                                        </p:tav>
                                      </p:tavLst>
                                    </p:anim>
                                    <p:anim calcmode="lin" valueType="num">
                                      <p:cBhvr additive="base">
                                        <p:cTn id="24" dur="500" fill="hold"/>
                                        <p:tgtEl>
                                          <p:spTgt spid="5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59"/>
                                        </p:tgtEl>
                                        <p:attrNameLst>
                                          <p:attrName>style.visibility</p:attrName>
                                        </p:attrNameLst>
                                      </p:cBhvr>
                                      <p:to>
                                        <p:strVal val="visible"/>
                                      </p:to>
                                    </p:set>
                                    <p:anim calcmode="lin" valueType="num">
                                      <p:cBhvr additive="base">
                                        <p:cTn id="27" dur="500" fill="hold"/>
                                        <p:tgtEl>
                                          <p:spTgt spid="59"/>
                                        </p:tgtEl>
                                        <p:attrNameLst>
                                          <p:attrName>ppt_x</p:attrName>
                                        </p:attrNameLst>
                                      </p:cBhvr>
                                      <p:tavLst>
                                        <p:tav tm="0">
                                          <p:val>
                                            <p:strVal val="#ppt_x"/>
                                          </p:val>
                                        </p:tav>
                                        <p:tav tm="100000">
                                          <p:val>
                                            <p:strVal val="#ppt_x"/>
                                          </p:val>
                                        </p:tav>
                                      </p:tavLst>
                                    </p:anim>
                                    <p:anim calcmode="lin" valueType="num">
                                      <p:cBhvr additive="base">
                                        <p:cTn id="28" dur="500" fill="hold"/>
                                        <p:tgtEl>
                                          <p:spTgt spid="5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60"/>
                                        </p:tgtEl>
                                        <p:attrNameLst>
                                          <p:attrName>style.visibility</p:attrName>
                                        </p:attrNameLst>
                                      </p:cBhvr>
                                      <p:to>
                                        <p:strVal val="visible"/>
                                      </p:to>
                                    </p:set>
                                    <p:anim calcmode="lin" valueType="num">
                                      <p:cBhvr additive="base">
                                        <p:cTn id="31" dur="500" fill="hold"/>
                                        <p:tgtEl>
                                          <p:spTgt spid="60"/>
                                        </p:tgtEl>
                                        <p:attrNameLst>
                                          <p:attrName>ppt_x</p:attrName>
                                        </p:attrNameLst>
                                      </p:cBhvr>
                                      <p:tavLst>
                                        <p:tav tm="0">
                                          <p:val>
                                            <p:strVal val="#ppt_x"/>
                                          </p:val>
                                        </p:tav>
                                        <p:tav tm="100000">
                                          <p:val>
                                            <p:strVal val="#ppt_x"/>
                                          </p:val>
                                        </p:tav>
                                      </p:tavLst>
                                    </p:anim>
                                    <p:anim calcmode="lin" valueType="num">
                                      <p:cBhvr additive="base">
                                        <p:cTn id="32" dur="500" fill="hold"/>
                                        <p:tgtEl>
                                          <p:spTgt spid="6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61"/>
                                        </p:tgtEl>
                                        <p:attrNameLst>
                                          <p:attrName>style.visibility</p:attrName>
                                        </p:attrNameLst>
                                      </p:cBhvr>
                                      <p:to>
                                        <p:strVal val="visible"/>
                                      </p:to>
                                    </p:set>
                                    <p:anim calcmode="lin" valueType="num">
                                      <p:cBhvr additive="base">
                                        <p:cTn id="35" dur="500" fill="hold"/>
                                        <p:tgtEl>
                                          <p:spTgt spid="61"/>
                                        </p:tgtEl>
                                        <p:attrNameLst>
                                          <p:attrName>ppt_x</p:attrName>
                                        </p:attrNameLst>
                                      </p:cBhvr>
                                      <p:tavLst>
                                        <p:tav tm="0">
                                          <p:val>
                                            <p:strVal val="#ppt_x"/>
                                          </p:val>
                                        </p:tav>
                                        <p:tav tm="100000">
                                          <p:val>
                                            <p:strVal val="#ppt_x"/>
                                          </p:val>
                                        </p:tav>
                                      </p:tavLst>
                                    </p:anim>
                                    <p:anim calcmode="lin" valueType="num">
                                      <p:cBhvr additive="base">
                                        <p:cTn id="36" dur="500" fill="hold"/>
                                        <p:tgtEl>
                                          <p:spTgt spid="6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66"/>
                                        </p:tgtEl>
                                        <p:attrNameLst>
                                          <p:attrName>style.visibility</p:attrName>
                                        </p:attrNameLst>
                                      </p:cBhvr>
                                      <p:to>
                                        <p:strVal val="visible"/>
                                      </p:to>
                                    </p:set>
                                    <p:anim calcmode="lin" valueType="num">
                                      <p:cBhvr additive="base">
                                        <p:cTn id="39" dur="500" fill="hold"/>
                                        <p:tgtEl>
                                          <p:spTgt spid="66"/>
                                        </p:tgtEl>
                                        <p:attrNameLst>
                                          <p:attrName>ppt_x</p:attrName>
                                        </p:attrNameLst>
                                      </p:cBhvr>
                                      <p:tavLst>
                                        <p:tav tm="0">
                                          <p:val>
                                            <p:strVal val="#ppt_x"/>
                                          </p:val>
                                        </p:tav>
                                        <p:tav tm="100000">
                                          <p:val>
                                            <p:strVal val="#ppt_x"/>
                                          </p:val>
                                        </p:tav>
                                      </p:tavLst>
                                    </p:anim>
                                    <p:anim calcmode="lin" valueType="num">
                                      <p:cBhvr additive="base">
                                        <p:cTn id="40" dur="500" fill="hold"/>
                                        <p:tgtEl>
                                          <p:spTgt spid="6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67"/>
                                        </p:tgtEl>
                                        <p:attrNameLst>
                                          <p:attrName>style.visibility</p:attrName>
                                        </p:attrNameLst>
                                      </p:cBhvr>
                                      <p:to>
                                        <p:strVal val="visible"/>
                                      </p:to>
                                    </p:set>
                                    <p:anim calcmode="lin" valueType="num">
                                      <p:cBhvr additive="base">
                                        <p:cTn id="43" dur="500" fill="hold"/>
                                        <p:tgtEl>
                                          <p:spTgt spid="67"/>
                                        </p:tgtEl>
                                        <p:attrNameLst>
                                          <p:attrName>ppt_x</p:attrName>
                                        </p:attrNameLst>
                                      </p:cBhvr>
                                      <p:tavLst>
                                        <p:tav tm="0">
                                          <p:val>
                                            <p:strVal val="#ppt_x"/>
                                          </p:val>
                                        </p:tav>
                                        <p:tav tm="100000">
                                          <p:val>
                                            <p:strVal val="#ppt_x"/>
                                          </p:val>
                                        </p:tav>
                                      </p:tavLst>
                                    </p:anim>
                                    <p:anim calcmode="lin" valueType="num">
                                      <p:cBhvr additive="base">
                                        <p:cTn id="44" dur="500" fill="hold"/>
                                        <p:tgtEl>
                                          <p:spTgt spid="67"/>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500" fill="hold"/>
                                        <p:tgtEl>
                                          <p:spTgt spid="31"/>
                                        </p:tgtEl>
                                        <p:attrNameLst>
                                          <p:attrName>ppt_x</p:attrName>
                                        </p:attrNameLst>
                                      </p:cBhvr>
                                      <p:tavLst>
                                        <p:tav tm="0">
                                          <p:val>
                                            <p:strVal val="#ppt_x"/>
                                          </p:val>
                                        </p:tav>
                                        <p:tav tm="100000">
                                          <p:val>
                                            <p:strVal val="#ppt_x"/>
                                          </p:val>
                                        </p:tav>
                                      </p:tavLst>
                                    </p:anim>
                                    <p:anim calcmode="lin" valueType="num">
                                      <p:cBhvr additive="base">
                                        <p:cTn id="4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3" grpId="0" animBg="1"/>
      <p:bldP spid="57" grpId="0" animBg="1"/>
      <p:bldP spid="58" grpId="0" animBg="1"/>
      <p:bldP spid="59" grpId="0" animBg="1"/>
      <p:bldP spid="60" grpId="0" animBg="1"/>
      <p:bldP spid="61" grpId="0" animBg="1"/>
      <p:bldP spid="66" grpId="0" animBg="1"/>
      <p:bldP spid="67" grpId="0" animBg="1"/>
      <p:bldP spid="3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31</a:t>
            </a:fld>
            <a:endParaRPr lang="en-US" dirty="0"/>
          </a:p>
        </p:txBody>
      </p:sp>
      <p:sp>
        <p:nvSpPr>
          <p:cNvPr id="3" name="Text Placeholder 2"/>
          <p:cNvSpPr>
            <a:spLocks noGrp="1"/>
          </p:cNvSpPr>
          <p:nvPr>
            <p:ph type="body" sz="quarter" idx="13"/>
          </p:nvPr>
        </p:nvSpPr>
        <p:spPr/>
        <p:txBody>
          <a:bodyPr/>
          <a:lstStyle/>
          <a:p>
            <a:endParaRPr lang="en-US"/>
          </a:p>
        </p:txBody>
      </p:sp>
      <p:sp>
        <p:nvSpPr>
          <p:cNvPr id="4" name="Title 3"/>
          <p:cNvSpPr>
            <a:spLocks noGrp="1"/>
          </p:cNvSpPr>
          <p:nvPr>
            <p:ph type="title"/>
          </p:nvPr>
        </p:nvSpPr>
        <p:spPr/>
        <p:txBody>
          <a:bodyPr>
            <a:normAutofit fontScale="90000"/>
          </a:bodyPr>
          <a:lstStyle/>
          <a:p>
            <a:r>
              <a:rPr lang="en-US" dirty="0" smtClean="0"/>
              <a:t>Targeting High Risk Population Essence of Evidence Based Practices (EBP) </a:t>
            </a:r>
            <a:endParaRPr lang="en-US" dirty="0"/>
          </a:p>
        </p:txBody>
      </p:sp>
      <p:sp>
        <p:nvSpPr>
          <p:cNvPr id="5" name="Rectangle 4"/>
          <p:cNvSpPr/>
          <p:nvPr/>
        </p:nvSpPr>
        <p:spPr>
          <a:xfrm>
            <a:off x="186612" y="1637412"/>
            <a:ext cx="8776636" cy="2647507"/>
          </a:xfrm>
          <a:prstGeom prst="rect">
            <a:avLst/>
          </a:prstGeom>
          <a:solidFill>
            <a:schemeClr val="accent1">
              <a:lumMod val="20000"/>
              <a:lumOff val="80000"/>
              <a:alpha val="4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4222447" y="1770817"/>
            <a:ext cx="4473388" cy="640080"/>
          </a:xfrm>
          <a:prstGeom prst="rect">
            <a:avLst/>
          </a:prstGeom>
          <a:solidFill>
            <a:schemeClr val="accent1">
              <a:lumMod val="20000"/>
              <a:lumOff val="80000"/>
            </a:schemeClr>
          </a:solidFill>
          <a:ln>
            <a:noFill/>
          </a:ln>
          <a:effectLst/>
        </p:spPr>
        <p:txBody>
          <a:bodyPr wrap="square" rtlCol="0" anchor="ctr">
            <a:spAutoFit/>
          </a:bodyPr>
          <a:lstStyle/>
          <a:p>
            <a:r>
              <a:rPr lang="en-US" dirty="0" smtClean="0"/>
              <a:t>Assess risk of re-offense and </a:t>
            </a:r>
            <a:r>
              <a:rPr lang="en-US" b="1" dirty="0" smtClean="0"/>
              <a:t>focus</a:t>
            </a:r>
            <a:r>
              <a:rPr lang="en-US" dirty="0" smtClean="0"/>
              <a:t> supervision </a:t>
            </a:r>
            <a:r>
              <a:rPr lang="en-US" b="1" dirty="0" smtClean="0"/>
              <a:t>on the highest-risk </a:t>
            </a:r>
            <a:r>
              <a:rPr lang="en-US" dirty="0" smtClean="0"/>
              <a:t>offenders</a:t>
            </a:r>
            <a:endParaRPr lang="en-US" dirty="0"/>
          </a:p>
        </p:txBody>
      </p:sp>
      <p:sp>
        <p:nvSpPr>
          <p:cNvPr id="7" name="TextBox 6"/>
          <p:cNvSpPr txBox="1"/>
          <p:nvPr/>
        </p:nvSpPr>
        <p:spPr>
          <a:xfrm>
            <a:off x="4222447" y="2605293"/>
            <a:ext cx="4473388" cy="646331"/>
          </a:xfrm>
          <a:prstGeom prst="rect">
            <a:avLst/>
          </a:prstGeom>
          <a:solidFill>
            <a:schemeClr val="accent1">
              <a:lumMod val="40000"/>
              <a:lumOff val="60000"/>
            </a:schemeClr>
          </a:solidFill>
          <a:ln>
            <a:noFill/>
          </a:ln>
          <a:effectLst/>
        </p:spPr>
        <p:txBody>
          <a:bodyPr wrap="square" rtlCol="0" anchor="ctr">
            <a:spAutoFit/>
          </a:bodyPr>
          <a:lstStyle/>
          <a:p>
            <a:r>
              <a:rPr lang="en-US" dirty="0" smtClean="0"/>
              <a:t>Assess</a:t>
            </a:r>
            <a:r>
              <a:rPr lang="en-US" b="1" dirty="0" smtClean="0"/>
              <a:t> </a:t>
            </a:r>
            <a:r>
              <a:rPr lang="en-US" dirty="0" smtClean="0"/>
              <a:t>and</a:t>
            </a:r>
            <a:r>
              <a:rPr lang="en-US" b="1" dirty="0" smtClean="0"/>
              <a:t> target </a:t>
            </a:r>
            <a:r>
              <a:rPr lang="en-US" dirty="0" smtClean="0"/>
              <a:t>the</a:t>
            </a:r>
            <a:r>
              <a:rPr lang="en-US" b="1" dirty="0" smtClean="0"/>
              <a:t> needs &amp; problems related to criminal behavior </a:t>
            </a:r>
            <a:r>
              <a:rPr lang="en-US" dirty="0" smtClean="0"/>
              <a:t>that can change</a:t>
            </a:r>
          </a:p>
        </p:txBody>
      </p:sp>
      <p:sp>
        <p:nvSpPr>
          <p:cNvPr id="8" name="TextBox 7"/>
          <p:cNvSpPr txBox="1"/>
          <p:nvPr/>
        </p:nvSpPr>
        <p:spPr>
          <a:xfrm>
            <a:off x="4222447" y="3442894"/>
            <a:ext cx="4473388" cy="646331"/>
          </a:xfrm>
          <a:prstGeom prst="rect">
            <a:avLst/>
          </a:prstGeom>
          <a:solidFill>
            <a:schemeClr val="accent1">
              <a:lumMod val="60000"/>
              <a:lumOff val="40000"/>
            </a:schemeClr>
          </a:solidFill>
          <a:ln>
            <a:noFill/>
          </a:ln>
          <a:effectLst/>
        </p:spPr>
        <p:txBody>
          <a:bodyPr wrap="square" rtlCol="0" anchor="ctr">
            <a:spAutoFit/>
          </a:bodyPr>
          <a:lstStyle/>
          <a:p>
            <a:r>
              <a:rPr lang="en-US" dirty="0" smtClean="0"/>
              <a:t>Deliver in a way that maximizes </a:t>
            </a:r>
            <a:r>
              <a:rPr lang="en-US" b="1" dirty="0" smtClean="0"/>
              <a:t>meaningful understanding and retention</a:t>
            </a:r>
            <a:r>
              <a:rPr lang="en-US" dirty="0" smtClean="0"/>
              <a:t> by offender</a:t>
            </a:r>
            <a:endParaRPr lang="en-US" b="1" dirty="0"/>
          </a:p>
        </p:txBody>
      </p:sp>
      <p:sp>
        <p:nvSpPr>
          <p:cNvPr id="9" name="TextBox 8"/>
          <p:cNvSpPr txBox="1"/>
          <p:nvPr/>
        </p:nvSpPr>
        <p:spPr>
          <a:xfrm>
            <a:off x="4222447" y="5619692"/>
            <a:ext cx="4473387" cy="640080"/>
          </a:xfrm>
          <a:prstGeom prst="rect">
            <a:avLst/>
          </a:prstGeom>
          <a:solidFill>
            <a:schemeClr val="accent2">
              <a:lumMod val="40000"/>
              <a:lumOff val="60000"/>
            </a:schemeClr>
          </a:solidFill>
          <a:ln>
            <a:noFill/>
          </a:ln>
          <a:effectLst/>
        </p:spPr>
        <p:txBody>
          <a:bodyPr wrap="square" rtlCol="0" anchor="ctr">
            <a:spAutoFit/>
          </a:bodyPr>
          <a:lstStyle/>
          <a:p>
            <a:r>
              <a:rPr lang="en-US" b="1" dirty="0" smtClean="0"/>
              <a:t>Greater success changing criminal behavior and reducing re-offense rates</a:t>
            </a:r>
            <a:endParaRPr lang="en-US" b="1" dirty="0"/>
          </a:p>
        </p:txBody>
      </p:sp>
      <p:sp>
        <p:nvSpPr>
          <p:cNvPr id="10" name="TextBox 9"/>
          <p:cNvSpPr txBox="1"/>
          <p:nvPr/>
        </p:nvSpPr>
        <p:spPr>
          <a:xfrm>
            <a:off x="457192" y="1890802"/>
            <a:ext cx="2388637" cy="400110"/>
          </a:xfrm>
          <a:prstGeom prst="rect">
            <a:avLst/>
          </a:prstGeom>
          <a:solidFill>
            <a:schemeClr val="bg1"/>
          </a:solidFill>
          <a:ln w="38100" cmpd="sng">
            <a:solidFill>
              <a:schemeClr val="accent1">
                <a:lumMod val="20000"/>
                <a:lumOff val="80000"/>
              </a:schemeClr>
            </a:solidFill>
          </a:ln>
          <a:effectLst/>
        </p:spPr>
        <p:txBody>
          <a:bodyPr wrap="square" rtlCol="0" anchor="ctr">
            <a:spAutoFit/>
          </a:bodyPr>
          <a:lstStyle/>
          <a:p>
            <a:pPr algn="ctr"/>
            <a:r>
              <a:rPr lang="en-US" sz="2000" b="1" dirty="0" smtClean="0"/>
              <a:t>Risk</a:t>
            </a:r>
            <a:endParaRPr lang="en-US" sz="2000" b="1" dirty="0"/>
          </a:p>
        </p:txBody>
      </p:sp>
      <p:sp>
        <p:nvSpPr>
          <p:cNvPr id="11" name="TextBox 10"/>
          <p:cNvSpPr txBox="1"/>
          <p:nvPr/>
        </p:nvSpPr>
        <p:spPr>
          <a:xfrm>
            <a:off x="457192" y="2728402"/>
            <a:ext cx="2388637" cy="400110"/>
          </a:xfrm>
          <a:prstGeom prst="rect">
            <a:avLst/>
          </a:prstGeom>
          <a:solidFill>
            <a:schemeClr val="bg1"/>
          </a:solidFill>
          <a:ln w="38100" cmpd="sng">
            <a:solidFill>
              <a:schemeClr val="accent1">
                <a:lumMod val="40000"/>
                <a:lumOff val="60000"/>
              </a:schemeClr>
            </a:solidFill>
          </a:ln>
          <a:effectLst/>
        </p:spPr>
        <p:txBody>
          <a:bodyPr wrap="square" rtlCol="0" anchor="ctr">
            <a:spAutoFit/>
          </a:bodyPr>
          <a:lstStyle/>
          <a:p>
            <a:pPr algn="ctr"/>
            <a:r>
              <a:rPr lang="en-US" sz="2000" b="1" dirty="0" smtClean="0"/>
              <a:t>Needs</a:t>
            </a:r>
          </a:p>
        </p:txBody>
      </p:sp>
      <p:sp>
        <p:nvSpPr>
          <p:cNvPr id="12" name="TextBox 11"/>
          <p:cNvSpPr txBox="1"/>
          <p:nvPr/>
        </p:nvSpPr>
        <p:spPr>
          <a:xfrm>
            <a:off x="457192" y="3566002"/>
            <a:ext cx="2388637" cy="400110"/>
          </a:xfrm>
          <a:prstGeom prst="rect">
            <a:avLst/>
          </a:prstGeom>
          <a:solidFill>
            <a:schemeClr val="bg1"/>
          </a:solidFill>
          <a:ln w="38100" cmpd="sng">
            <a:solidFill>
              <a:schemeClr val="accent1">
                <a:lumMod val="60000"/>
                <a:lumOff val="40000"/>
              </a:schemeClr>
            </a:solidFill>
          </a:ln>
          <a:effectLst/>
        </p:spPr>
        <p:txBody>
          <a:bodyPr wrap="square" rtlCol="0" anchor="ctr">
            <a:spAutoFit/>
          </a:bodyPr>
          <a:lstStyle/>
          <a:p>
            <a:pPr algn="ctr"/>
            <a:r>
              <a:rPr lang="en-US" sz="2000" b="1" dirty="0" smtClean="0"/>
              <a:t>Responsivity</a:t>
            </a:r>
            <a:endParaRPr lang="en-US" sz="2000" b="1" dirty="0"/>
          </a:p>
        </p:txBody>
      </p:sp>
      <p:sp>
        <p:nvSpPr>
          <p:cNvPr id="13" name="TextBox 12"/>
          <p:cNvSpPr txBox="1"/>
          <p:nvPr/>
        </p:nvSpPr>
        <p:spPr>
          <a:xfrm>
            <a:off x="457192" y="5739676"/>
            <a:ext cx="2388637" cy="400110"/>
          </a:xfrm>
          <a:prstGeom prst="rect">
            <a:avLst/>
          </a:prstGeom>
          <a:noFill/>
          <a:ln w="38100" cmpd="sng">
            <a:solidFill>
              <a:schemeClr val="accent2"/>
            </a:solidFill>
          </a:ln>
          <a:effectLst/>
        </p:spPr>
        <p:txBody>
          <a:bodyPr wrap="square" rtlCol="0" anchor="ctr">
            <a:spAutoFit/>
          </a:bodyPr>
          <a:lstStyle/>
          <a:p>
            <a:pPr algn="ctr"/>
            <a:r>
              <a:rPr lang="en-US" sz="2000" b="1" dirty="0" smtClean="0"/>
              <a:t>Results</a:t>
            </a:r>
            <a:endParaRPr lang="en-US" sz="2000" b="1" dirty="0"/>
          </a:p>
        </p:txBody>
      </p:sp>
      <p:sp>
        <p:nvSpPr>
          <p:cNvPr id="14" name="Right Arrow 13"/>
          <p:cNvSpPr/>
          <p:nvPr/>
        </p:nvSpPr>
        <p:spPr>
          <a:xfrm>
            <a:off x="3147112" y="2025935"/>
            <a:ext cx="818991" cy="129845"/>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ight Arrow 14"/>
          <p:cNvSpPr/>
          <p:nvPr/>
        </p:nvSpPr>
        <p:spPr>
          <a:xfrm>
            <a:off x="3147112" y="2863535"/>
            <a:ext cx="818991" cy="129845"/>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ight Arrow 15"/>
          <p:cNvSpPr/>
          <p:nvPr/>
        </p:nvSpPr>
        <p:spPr>
          <a:xfrm>
            <a:off x="3147112" y="3701135"/>
            <a:ext cx="818991" cy="129845"/>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ight Arrow 16"/>
          <p:cNvSpPr/>
          <p:nvPr/>
        </p:nvSpPr>
        <p:spPr>
          <a:xfrm>
            <a:off x="3147112" y="5874810"/>
            <a:ext cx="818990" cy="129845"/>
          </a:xfrm>
          <a:prstGeom prst="rightArrow">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ight Brace 17"/>
          <p:cNvSpPr/>
          <p:nvPr/>
        </p:nvSpPr>
        <p:spPr>
          <a:xfrm rot="5400000">
            <a:off x="4388627" y="954310"/>
            <a:ext cx="372606" cy="8776636"/>
          </a:xfrm>
          <a:prstGeom prst="rightBrace">
            <a:avLst>
              <a:gd name="adj1" fmla="val 38309"/>
              <a:gd name="adj2" fmla="val 26784"/>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 name="TextBox 18"/>
          <p:cNvSpPr txBox="1"/>
          <p:nvPr/>
        </p:nvSpPr>
        <p:spPr>
          <a:xfrm>
            <a:off x="4222446" y="4450621"/>
            <a:ext cx="4473388" cy="646331"/>
          </a:xfrm>
          <a:prstGeom prst="rect">
            <a:avLst/>
          </a:prstGeom>
          <a:solidFill>
            <a:schemeClr val="bg1">
              <a:lumMod val="75000"/>
            </a:schemeClr>
          </a:solidFill>
          <a:ln>
            <a:noFill/>
          </a:ln>
          <a:effectLst/>
        </p:spPr>
        <p:txBody>
          <a:bodyPr wrap="square" rtlCol="0" anchor="ctr">
            <a:spAutoFit/>
          </a:bodyPr>
          <a:lstStyle/>
          <a:p>
            <a:r>
              <a:rPr lang="en-US" dirty="0" smtClean="0"/>
              <a:t>Make sure evidence-based </a:t>
            </a:r>
            <a:r>
              <a:rPr lang="en-US" dirty="0"/>
              <a:t>programs </a:t>
            </a:r>
            <a:r>
              <a:rPr lang="en-US" dirty="0" smtClean="0"/>
              <a:t>are </a:t>
            </a:r>
            <a:r>
              <a:rPr lang="en-US" b="1" dirty="0" smtClean="0"/>
              <a:t>implemented as designed</a:t>
            </a:r>
            <a:endParaRPr lang="en-US" sz="400" b="1" dirty="0" smtClean="0"/>
          </a:p>
        </p:txBody>
      </p:sp>
      <p:sp>
        <p:nvSpPr>
          <p:cNvPr id="20" name="TextBox 19"/>
          <p:cNvSpPr txBox="1"/>
          <p:nvPr/>
        </p:nvSpPr>
        <p:spPr>
          <a:xfrm>
            <a:off x="457192" y="4573731"/>
            <a:ext cx="2388637" cy="400110"/>
          </a:xfrm>
          <a:prstGeom prst="rect">
            <a:avLst/>
          </a:prstGeom>
          <a:noFill/>
          <a:ln w="38100" cmpd="sng">
            <a:solidFill>
              <a:schemeClr val="bg1">
                <a:lumMod val="50000"/>
              </a:schemeClr>
            </a:solidFill>
          </a:ln>
          <a:effectLst/>
        </p:spPr>
        <p:txBody>
          <a:bodyPr wrap="square" rtlCol="0" anchor="ctr">
            <a:spAutoFit/>
          </a:bodyPr>
          <a:lstStyle/>
          <a:p>
            <a:pPr algn="ctr"/>
            <a:r>
              <a:rPr lang="en-US" sz="2000" b="1" dirty="0" smtClean="0"/>
              <a:t>Fidelity</a:t>
            </a:r>
            <a:endParaRPr lang="en-US" sz="2000" b="1" dirty="0"/>
          </a:p>
        </p:txBody>
      </p:sp>
      <p:sp>
        <p:nvSpPr>
          <p:cNvPr id="21" name="Right Arrow 20"/>
          <p:cNvSpPr/>
          <p:nvPr/>
        </p:nvSpPr>
        <p:spPr>
          <a:xfrm>
            <a:off x="3147112" y="4708864"/>
            <a:ext cx="818991" cy="129845"/>
          </a:xfrm>
          <a:prstGeom prst="rightArrow">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p:cNvSpPr txBox="1"/>
          <p:nvPr/>
        </p:nvSpPr>
        <p:spPr>
          <a:xfrm>
            <a:off x="1565012" y="1151949"/>
            <a:ext cx="6019835" cy="369332"/>
          </a:xfrm>
          <a:prstGeom prst="rect">
            <a:avLst/>
          </a:prstGeom>
          <a:solidFill>
            <a:schemeClr val="bg2"/>
          </a:solidFill>
          <a:ln>
            <a:noFill/>
          </a:ln>
          <a:effectLst/>
        </p:spPr>
        <p:txBody>
          <a:bodyPr wrap="square" rtlCol="0" anchor="ctr">
            <a:spAutoFit/>
          </a:bodyPr>
          <a:lstStyle/>
          <a:p>
            <a:pPr algn="ctr"/>
            <a:r>
              <a:rPr lang="en-US" b="1" dirty="0" smtClean="0"/>
              <a:t>Proven Principles for Changing Criminal Behavior</a:t>
            </a:r>
            <a:endParaRPr lang="en-US" b="1" dirty="0"/>
          </a:p>
        </p:txBody>
      </p:sp>
      <p:sp>
        <p:nvSpPr>
          <p:cNvPr id="23" name="Down Arrow 22"/>
          <p:cNvSpPr/>
          <p:nvPr/>
        </p:nvSpPr>
        <p:spPr>
          <a:xfrm rot="2437097">
            <a:off x="7802589" y="1144334"/>
            <a:ext cx="785226" cy="955234"/>
          </a:xfrm>
          <a:prstGeom prst="downArrow">
            <a:avLst/>
          </a:prstGeom>
          <a:solidFill>
            <a:srgbClr val="FF0000"/>
          </a:solidFill>
          <a:ln>
            <a:solidFill>
              <a:srgbClr val="FF33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1775013"/>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32</a:t>
            </a:fld>
            <a:endParaRPr lang="en-US" dirty="0"/>
          </a:p>
        </p:txBody>
      </p:sp>
      <p:sp>
        <p:nvSpPr>
          <p:cNvPr id="4" name="Title 3"/>
          <p:cNvSpPr>
            <a:spLocks noGrp="1"/>
          </p:cNvSpPr>
          <p:nvPr>
            <p:ph type="title"/>
          </p:nvPr>
        </p:nvSpPr>
        <p:spPr/>
        <p:txBody>
          <a:bodyPr/>
          <a:lstStyle/>
          <a:p>
            <a:r>
              <a:rPr lang="en-US" dirty="0" smtClean="0"/>
              <a:t>EBP Goal is to Impact High Risk Recidivism </a:t>
            </a:r>
            <a:endParaRPr lang="en-US" dirty="0"/>
          </a:p>
        </p:txBody>
      </p:sp>
      <p:sp>
        <p:nvSpPr>
          <p:cNvPr id="5" name="TextBox 4"/>
          <p:cNvSpPr txBox="1"/>
          <p:nvPr/>
        </p:nvSpPr>
        <p:spPr>
          <a:xfrm>
            <a:off x="0" y="6403393"/>
            <a:ext cx="8450826" cy="230832"/>
          </a:xfrm>
          <a:prstGeom prst="rect">
            <a:avLst/>
          </a:prstGeom>
          <a:noFill/>
        </p:spPr>
        <p:txBody>
          <a:bodyPr wrap="square" rtlCol="0">
            <a:spAutoFit/>
          </a:bodyPr>
          <a:lstStyle/>
          <a:p>
            <a:r>
              <a:rPr lang="en-US" sz="900" dirty="0" smtClean="0">
                <a:solidFill>
                  <a:prstClr val="black"/>
                </a:solidFill>
                <a:cs typeface="Arial" pitchFamily="34" charset="0"/>
              </a:rPr>
              <a:t>Source:  *Presentation </a:t>
            </a:r>
            <a:r>
              <a:rPr lang="en-US" sz="900" dirty="0">
                <a:solidFill>
                  <a:prstClr val="black"/>
                </a:solidFill>
                <a:cs typeface="Arial" pitchFamily="34" charset="0"/>
              </a:rPr>
              <a:t>by </a:t>
            </a:r>
            <a:r>
              <a:rPr lang="en-US" sz="900" dirty="0" smtClean="0">
                <a:solidFill>
                  <a:prstClr val="black"/>
                </a:solidFill>
                <a:cs typeface="Arial" pitchFamily="34" charset="0"/>
              </a:rPr>
              <a:t>Ed </a:t>
            </a:r>
            <a:r>
              <a:rPr lang="en-US" sz="900" dirty="0" err="1" smtClean="0">
                <a:solidFill>
                  <a:prstClr val="black"/>
                </a:solidFill>
                <a:cs typeface="Arial" pitchFamily="34" charset="0"/>
              </a:rPr>
              <a:t>Latessa</a:t>
            </a:r>
            <a:r>
              <a:rPr lang="en-US" sz="900" dirty="0">
                <a:solidFill>
                  <a:prstClr val="black"/>
                </a:solidFill>
                <a:cs typeface="Arial" pitchFamily="34" charset="0"/>
              </a:rPr>
              <a:t>, “What Works and What Doesn’t in Reducing Recidivism: Applying the  Principles of Effective Intervention to Offender Reentry” </a:t>
            </a:r>
          </a:p>
        </p:txBody>
      </p:sp>
      <p:sp>
        <p:nvSpPr>
          <p:cNvPr id="6" name="TextBox 5"/>
          <p:cNvSpPr txBox="1"/>
          <p:nvPr/>
        </p:nvSpPr>
        <p:spPr>
          <a:xfrm>
            <a:off x="644516" y="4590033"/>
            <a:ext cx="4640192" cy="707886"/>
          </a:xfrm>
          <a:prstGeom prst="rect">
            <a:avLst/>
          </a:prstGeom>
          <a:solidFill>
            <a:schemeClr val="bg2"/>
          </a:solidFill>
        </p:spPr>
        <p:txBody>
          <a:bodyPr wrap="square" rtlCol="0">
            <a:spAutoFit/>
          </a:bodyPr>
          <a:lstStyle/>
          <a:p>
            <a:pPr algn="ctr"/>
            <a:r>
              <a:rPr lang="en-US" sz="2000" b="1" dirty="0">
                <a:cs typeface="Arial" pitchFamily="34" charset="0"/>
              </a:rPr>
              <a:t>Average Difference in Recidivism by Risk for Halfway House Offenders</a:t>
            </a:r>
          </a:p>
        </p:txBody>
      </p:sp>
      <p:sp>
        <p:nvSpPr>
          <p:cNvPr id="7" name="Up Arrow 6"/>
          <p:cNvSpPr/>
          <p:nvPr/>
        </p:nvSpPr>
        <p:spPr bwMode="auto">
          <a:xfrm>
            <a:off x="379560" y="1221878"/>
            <a:ext cx="2518913" cy="914400"/>
          </a:xfrm>
          <a:prstGeom prst="upArrow">
            <a:avLst>
              <a:gd name="adj1" fmla="val 70548"/>
              <a:gd name="adj2" fmla="val 33544"/>
            </a:avLst>
          </a:prstGeom>
          <a:solidFill>
            <a:schemeClr val="accent1">
              <a:lumMod val="20000"/>
              <a:lumOff val="80000"/>
            </a:schemeClr>
          </a:solidFill>
          <a:ln w="9525" cap="flat" cmpd="sng" algn="ctr">
            <a:solidFill>
              <a:schemeClr val="accent1">
                <a:lumMod val="20000"/>
                <a:lumOff val="80000"/>
              </a:schemeClr>
            </a:solidFill>
            <a:prstDash val="solid"/>
            <a:round/>
            <a:headEnd type="none" w="med" len="med"/>
            <a:tailEnd type="none" w="med" len="med"/>
          </a:ln>
          <a:effectLst/>
        </p:spPr>
        <p:txBody>
          <a:bodyPr vert="horz" wrap="square" lIns="91440" tIns="0" rIns="91440" bIns="45720" numCol="1" rtlCol="0" anchor="t" anchorCtr="0" compatLnSpc="1">
            <a:prstTxWarp prst="textNoShape">
              <a:avLst/>
            </a:prstTxWarp>
          </a:bodyPr>
          <a:lstStyle/>
          <a:p>
            <a:pPr algn="ctr" defTabSz="914400" eaLnBrk="0" fontAlgn="base" hangingPunct="0">
              <a:spcBef>
                <a:spcPct val="0"/>
              </a:spcBef>
              <a:spcAft>
                <a:spcPct val="0"/>
              </a:spcAft>
            </a:pPr>
            <a:r>
              <a:rPr lang="en-US" sz="2400" b="1" dirty="0">
                <a:latin typeface="Calibri" pitchFamily="34" charset="0"/>
                <a:cs typeface="Calibri" pitchFamily="34" charset="0"/>
              </a:rPr>
              <a:t>Low Risk</a:t>
            </a:r>
          </a:p>
          <a:p>
            <a:pPr algn="ctr" defTabSz="914400" eaLnBrk="0" fontAlgn="base" hangingPunct="0">
              <a:spcBef>
                <a:spcPct val="0"/>
              </a:spcBef>
              <a:spcAft>
                <a:spcPct val="0"/>
              </a:spcAft>
            </a:pPr>
            <a:r>
              <a:rPr lang="en-US" sz="2400" b="1" dirty="0" smtClean="0">
                <a:latin typeface="Calibri" pitchFamily="34" charset="0"/>
                <a:cs typeface="Calibri" pitchFamily="34" charset="0"/>
              </a:rPr>
              <a:t>+3%</a:t>
            </a:r>
            <a:endParaRPr lang="en-US" sz="2400" b="1" dirty="0">
              <a:latin typeface="Calibri" pitchFamily="34" charset="0"/>
              <a:cs typeface="Calibri" pitchFamily="34" charset="0"/>
            </a:endParaRPr>
          </a:p>
        </p:txBody>
      </p:sp>
      <p:sp>
        <p:nvSpPr>
          <p:cNvPr id="8" name="Down Arrow 7"/>
          <p:cNvSpPr/>
          <p:nvPr/>
        </p:nvSpPr>
        <p:spPr bwMode="auto">
          <a:xfrm>
            <a:off x="3206150" y="2129912"/>
            <a:ext cx="2518913" cy="1828800"/>
          </a:xfrm>
          <a:prstGeom prst="downArrow">
            <a:avLst>
              <a:gd name="adj1" fmla="val 69178"/>
              <a:gd name="adj2" fmla="val 39020"/>
            </a:avLst>
          </a:prstGeom>
          <a:solidFill>
            <a:schemeClr val="accent1">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defTabSz="914400" eaLnBrk="0" fontAlgn="base" hangingPunct="0">
              <a:spcBef>
                <a:spcPct val="0"/>
              </a:spcBef>
              <a:spcAft>
                <a:spcPct val="0"/>
              </a:spcAft>
            </a:pPr>
            <a:r>
              <a:rPr lang="en-US" sz="2400" b="1" dirty="0">
                <a:latin typeface="Calibri" pitchFamily="34" charset="0"/>
                <a:cs typeface="Calibri" pitchFamily="34" charset="0"/>
              </a:rPr>
              <a:t>Moderate Risk</a:t>
            </a:r>
          </a:p>
          <a:p>
            <a:pPr algn="ctr" defTabSz="914400" eaLnBrk="0" fontAlgn="base" hangingPunct="0">
              <a:spcBef>
                <a:spcPct val="0"/>
              </a:spcBef>
              <a:spcAft>
                <a:spcPct val="0"/>
              </a:spcAft>
            </a:pPr>
            <a:r>
              <a:rPr lang="en-US" sz="2400" b="1" dirty="0" smtClean="0">
                <a:latin typeface="Calibri" pitchFamily="34" charset="0"/>
                <a:cs typeface="Calibri" pitchFamily="34" charset="0"/>
              </a:rPr>
              <a:t>-6%</a:t>
            </a:r>
            <a:endParaRPr lang="en-US" sz="2400" b="1" dirty="0">
              <a:latin typeface="Calibri" pitchFamily="34" charset="0"/>
              <a:cs typeface="Calibri" pitchFamily="34" charset="0"/>
            </a:endParaRPr>
          </a:p>
        </p:txBody>
      </p:sp>
      <p:sp>
        <p:nvSpPr>
          <p:cNvPr id="9" name="Down Arrow 8"/>
          <p:cNvSpPr/>
          <p:nvPr/>
        </p:nvSpPr>
        <p:spPr bwMode="auto">
          <a:xfrm>
            <a:off x="6032740" y="2127035"/>
            <a:ext cx="2518913" cy="4206240"/>
          </a:xfrm>
          <a:prstGeom prst="downArrow">
            <a:avLst>
              <a:gd name="adj1" fmla="val 69178"/>
              <a:gd name="adj2" fmla="val 39020"/>
            </a:avLst>
          </a:prstGeom>
          <a:solidFill>
            <a:schemeClr val="accent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defTabSz="914400" eaLnBrk="0" fontAlgn="base" hangingPunct="0">
              <a:spcBef>
                <a:spcPct val="0"/>
              </a:spcBef>
              <a:spcAft>
                <a:spcPct val="0"/>
              </a:spcAft>
            </a:pPr>
            <a:r>
              <a:rPr lang="en-US" sz="2400" b="1" dirty="0">
                <a:solidFill>
                  <a:schemeClr val="bg1"/>
                </a:solidFill>
                <a:latin typeface="Calibri" pitchFamily="34" charset="0"/>
                <a:cs typeface="Calibri" pitchFamily="34" charset="0"/>
              </a:rPr>
              <a:t>High</a:t>
            </a:r>
          </a:p>
          <a:p>
            <a:pPr algn="ctr" defTabSz="914400" eaLnBrk="0" fontAlgn="base" hangingPunct="0">
              <a:spcBef>
                <a:spcPct val="0"/>
              </a:spcBef>
              <a:spcAft>
                <a:spcPct val="0"/>
              </a:spcAft>
            </a:pPr>
            <a:r>
              <a:rPr lang="en-US" sz="2400" b="1" dirty="0">
                <a:solidFill>
                  <a:schemeClr val="bg1"/>
                </a:solidFill>
                <a:latin typeface="Calibri" pitchFamily="34" charset="0"/>
                <a:cs typeface="Calibri" pitchFamily="34" charset="0"/>
              </a:rPr>
              <a:t>Risk</a:t>
            </a:r>
          </a:p>
          <a:p>
            <a:pPr algn="ctr" defTabSz="914400" eaLnBrk="0" fontAlgn="base" hangingPunct="0">
              <a:spcBef>
                <a:spcPct val="0"/>
              </a:spcBef>
              <a:spcAft>
                <a:spcPct val="0"/>
              </a:spcAft>
            </a:pPr>
            <a:r>
              <a:rPr lang="en-US" sz="2400" b="1" dirty="0" smtClean="0">
                <a:solidFill>
                  <a:schemeClr val="bg1"/>
                </a:solidFill>
                <a:latin typeface="Calibri" pitchFamily="34" charset="0"/>
                <a:cs typeface="Calibri" pitchFamily="34" charset="0"/>
              </a:rPr>
              <a:t>-14%</a:t>
            </a:r>
            <a:endParaRPr lang="en-US" sz="2400" b="1" dirty="0">
              <a:solidFill>
                <a:schemeClr val="bg1"/>
              </a:solidFill>
              <a:latin typeface="Calibri" pitchFamily="34" charset="0"/>
              <a:cs typeface="Calibri" pitchFamily="34" charset="0"/>
            </a:endParaRPr>
          </a:p>
        </p:txBody>
      </p:sp>
      <p:cxnSp>
        <p:nvCxnSpPr>
          <p:cNvPr id="10" name="Straight Connector 9"/>
          <p:cNvCxnSpPr/>
          <p:nvPr/>
        </p:nvCxnSpPr>
        <p:spPr bwMode="auto">
          <a:xfrm>
            <a:off x="0" y="2121278"/>
            <a:ext cx="9144000" cy="0"/>
          </a:xfrm>
          <a:prstGeom prst="line">
            <a:avLst/>
          </a:prstGeom>
          <a:solidFill>
            <a:schemeClr val="accent1"/>
          </a:solidFill>
          <a:ln w="2857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3648125440"/>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33</a:t>
            </a:fld>
            <a:endParaRPr lang="en-US" dirty="0"/>
          </a:p>
        </p:txBody>
      </p:sp>
      <p:sp>
        <p:nvSpPr>
          <p:cNvPr id="3" name="Text Placeholder 2"/>
          <p:cNvSpPr>
            <a:spLocks noGrp="1"/>
          </p:cNvSpPr>
          <p:nvPr>
            <p:ph type="body" sz="quarter" idx="13"/>
          </p:nvPr>
        </p:nvSpPr>
        <p:spPr/>
        <p:txBody>
          <a:bodyPr/>
          <a:lstStyle/>
          <a:p>
            <a:endParaRPr lang="en-US"/>
          </a:p>
        </p:txBody>
      </p:sp>
      <p:sp>
        <p:nvSpPr>
          <p:cNvPr id="4" name="Title 3"/>
          <p:cNvSpPr>
            <a:spLocks noGrp="1"/>
          </p:cNvSpPr>
          <p:nvPr>
            <p:ph type="title"/>
          </p:nvPr>
        </p:nvSpPr>
        <p:spPr/>
        <p:txBody>
          <a:bodyPr>
            <a:normAutofit/>
          </a:bodyPr>
          <a:lstStyle/>
          <a:p>
            <a:r>
              <a:rPr lang="en-US" dirty="0" smtClean="0"/>
              <a:t>High-Risk Recidivism Rate Stable and High</a:t>
            </a:r>
            <a:endParaRPr lang="en-US" dirty="0"/>
          </a:p>
        </p:txBody>
      </p:sp>
      <p:sp>
        <p:nvSpPr>
          <p:cNvPr id="5" name="TextBox 4"/>
          <p:cNvSpPr txBox="1"/>
          <p:nvPr/>
        </p:nvSpPr>
        <p:spPr>
          <a:xfrm>
            <a:off x="847064" y="1788620"/>
            <a:ext cx="7680960" cy="954107"/>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smtClean="0"/>
              <a:t>10.  One-Year Recidivism Rates for High Risk Offenders Did Not Decline</a:t>
            </a:r>
            <a:endParaRPr lang="en-US" dirty="0"/>
          </a:p>
        </p:txBody>
      </p:sp>
      <p:sp>
        <p:nvSpPr>
          <p:cNvPr id="6" name="TextBox 5"/>
          <p:cNvSpPr txBox="1"/>
          <p:nvPr/>
        </p:nvSpPr>
        <p:spPr>
          <a:xfrm>
            <a:off x="847064" y="3363098"/>
            <a:ext cx="7680960" cy="954107"/>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smtClean="0"/>
              <a:t>11.  Three-Year Recidivism Rates for High Risk Offenders Were Very High for Certain Populations</a:t>
            </a:r>
            <a:endParaRPr lang="en-US" dirty="0"/>
          </a:p>
        </p:txBody>
      </p:sp>
    </p:spTree>
    <p:extLst>
      <p:ext uri="{BB962C8B-B14F-4D97-AF65-F5344CB8AC3E}">
        <p14:creationId xmlns:p14="http://schemas.microsoft.com/office/powerpoint/2010/main" val="497703289"/>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1124520" y="2084425"/>
            <a:ext cx="6475687" cy="2733990"/>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34</a:t>
            </a:fld>
            <a:endParaRPr lang="en-US" dirty="0"/>
          </a:p>
        </p:txBody>
      </p:sp>
      <p:sp>
        <p:nvSpPr>
          <p:cNvPr id="3" name="Text Placeholder 2"/>
          <p:cNvSpPr>
            <a:spLocks noGrp="1"/>
          </p:cNvSpPr>
          <p:nvPr>
            <p:ph type="body" sz="quarter" idx="13"/>
          </p:nvPr>
        </p:nvSpPr>
        <p:spPr/>
        <p:txBody>
          <a:bodyPr/>
          <a:lstStyle/>
          <a:p>
            <a:endParaRPr lang="en-US"/>
          </a:p>
        </p:txBody>
      </p:sp>
      <p:sp>
        <p:nvSpPr>
          <p:cNvPr id="4" name="Title 3"/>
          <p:cNvSpPr>
            <a:spLocks noGrp="1"/>
          </p:cNvSpPr>
          <p:nvPr>
            <p:ph type="title"/>
          </p:nvPr>
        </p:nvSpPr>
        <p:spPr/>
        <p:txBody>
          <a:bodyPr>
            <a:normAutofit fontScale="90000"/>
          </a:bodyPr>
          <a:lstStyle/>
          <a:p>
            <a:r>
              <a:rPr lang="en-US" dirty="0" smtClean="0"/>
              <a:t>One-Year Recidivism Rates – All Jail Releases  </a:t>
            </a:r>
            <a:br>
              <a:rPr lang="en-US" dirty="0" smtClean="0"/>
            </a:br>
            <a:r>
              <a:rPr lang="en-US" dirty="0" smtClean="0"/>
              <a:t>High Risk Population </a:t>
            </a:r>
            <a:endParaRPr lang="en-US" dirty="0"/>
          </a:p>
        </p:txBody>
      </p:sp>
      <p:sp>
        <p:nvSpPr>
          <p:cNvPr id="5" name="TextBox 4"/>
          <p:cNvSpPr txBox="1"/>
          <p:nvPr/>
        </p:nvSpPr>
        <p:spPr>
          <a:xfrm>
            <a:off x="2468025" y="2321934"/>
            <a:ext cx="483959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All Jail Releases – High Risk Population</a:t>
            </a:r>
            <a:endParaRPr lang="en-US" sz="1800" dirty="0"/>
          </a:p>
        </p:txBody>
      </p:sp>
      <p:sp>
        <p:nvSpPr>
          <p:cNvPr id="6" name="Rectangle 5"/>
          <p:cNvSpPr/>
          <p:nvPr/>
        </p:nvSpPr>
        <p:spPr>
          <a:xfrm>
            <a:off x="2590949" y="3269669"/>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41%</a:t>
            </a:r>
            <a:endParaRPr lang="en-US" b="1" dirty="0"/>
          </a:p>
        </p:txBody>
      </p:sp>
      <p:sp>
        <p:nvSpPr>
          <p:cNvPr id="7" name="TextBox 6"/>
          <p:cNvSpPr txBox="1"/>
          <p:nvPr/>
        </p:nvSpPr>
        <p:spPr>
          <a:xfrm>
            <a:off x="1530443" y="3298377"/>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2011</a:t>
            </a:r>
            <a:endParaRPr lang="en-US" sz="1800" dirty="0"/>
          </a:p>
        </p:txBody>
      </p:sp>
      <p:sp>
        <p:nvSpPr>
          <p:cNvPr id="8" name="TextBox 7"/>
          <p:cNvSpPr txBox="1"/>
          <p:nvPr/>
        </p:nvSpPr>
        <p:spPr>
          <a:xfrm>
            <a:off x="1530443" y="3756347"/>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2012</a:t>
            </a:r>
            <a:endParaRPr lang="en-US" sz="1800" dirty="0"/>
          </a:p>
        </p:txBody>
      </p:sp>
      <p:sp>
        <p:nvSpPr>
          <p:cNvPr id="9" name="TextBox 8"/>
          <p:cNvSpPr txBox="1"/>
          <p:nvPr/>
        </p:nvSpPr>
        <p:spPr>
          <a:xfrm>
            <a:off x="1530442" y="4267357"/>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2013</a:t>
            </a:r>
            <a:endParaRPr lang="en-US" sz="1800" dirty="0"/>
          </a:p>
        </p:txBody>
      </p:sp>
      <p:sp>
        <p:nvSpPr>
          <p:cNvPr id="10" name="Rectangle 9"/>
          <p:cNvSpPr/>
          <p:nvPr/>
        </p:nvSpPr>
        <p:spPr>
          <a:xfrm>
            <a:off x="2591700" y="3744296"/>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40%</a:t>
            </a:r>
            <a:endParaRPr lang="en-US" b="1" dirty="0"/>
          </a:p>
        </p:txBody>
      </p:sp>
      <p:sp>
        <p:nvSpPr>
          <p:cNvPr id="11" name="Rectangle 10"/>
          <p:cNvSpPr/>
          <p:nvPr/>
        </p:nvSpPr>
        <p:spPr>
          <a:xfrm>
            <a:off x="2582972" y="4256834"/>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41%</a:t>
            </a:r>
            <a:endParaRPr lang="en-US" b="1" dirty="0"/>
          </a:p>
        </p:txBody>
      </p:sp>
      <p:sp>
        <p:nvSpPr>
          <p:cNvPr id="14" name="TextBox 13"/>
          <p:cNvSpPr txBox="1"/>
          <p:nvPr/>
        </p:nvSpPr>
        <p:spPr>
          <a:xfrm>
            <a:off x="2479003" y="2758929"/>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Dallas </a:t>
            </a:r>
            <a:endParaRPr lang="en-US" sz="1800" dirty="0"/>
          </a:p>
        </p:txBody>
      </p:sp>
      <p:sp>
        <p:nvSpPr>
          <p:cNvPr id="15" name="TextBox 14"/>
          <p:cNvSpPr txBox="1"/>
          <p:nvPr/>
        </p:nvSpPr>
        <p:spPr>
          <a:xfrm>
            <a:off x="3493910" y="2759691"/>
            <a:ext cx="94184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Tarrant</a:t>
            </a:r>
            <a:endParaRPr lang="en-US" sz="1800" dirty="0"/>
          </a:p>
        </p:txBody>
      </p:sp>
      <p:sp>
        <p:nvSpPr>
          <p:cNvPr id="16" name="TextBox 15"/>
          <p:cNvSpPr txBox="1"/>
          <p:nvPr/>
        </p:nvSpPr>
        <p:spPr>
          <a:xfrm>
            <a:off x="4508816" y="2760455"/>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El Paso</a:t>
            </a:r>
            <a:endParaRPr lang="en-US" sz="1800" dirty="0"/>
          </a:p>
        </p:txBody>
      </p:sp>
      <p:sp>
        <p:nvSpPr>
          <p:cNvPr id="40" name="TextBox 39"/>
          <p:cNvSpPr txBox="1"/>
          <p:nvPr/>
        </p:nvSpPr>
        <p:spPr>
          <a:xfrm>
            <a:off x="5485811" y="2761218"/>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Bexar</a:t>
            </a:r>
            <a:endParaRPr lang="en-US" sz="1800" dirty="0"/>
          </a:p>
        </p:txBody>
      </p:sp>
      <p:sp>
        <p:nvSpPr>
          <p:cNvPr id="41" name="TextBox 40"/>
          <p:cNvSpPr txBox="1"/>
          <p:nvPr/>
        </p:nvSpPr>
        <p:spPr>
          <a:xfrm>
            <a:off x="6453328" y="2761982"/>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Harris</a:t>
            </a:r>
            <a:endParaRPr lang="en-US" sz="1800" dirty="0"/>
          </a:p>
        </p:txBody>
      </p:sp>
      <p:sp>
        <p:nvSpPr>
          <p:cNvPr id="42" name="Rectangle 41"/>
          <p:cNvSpPr/>
          <p:nvPr/>
        </p:nvSpPr>
        <p:spPr>
          <a:xfrm>
            <a:off x="3615334" y="3279910"/>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40%</a:t>
            </a:r>
            <a:endParaRPr lang="en-US" b="1" dirty="0"/>
          </a:p>
        </p:txBody>
      </p:sp>
      <p:sp>
        <p:nvSpPr>
          <p:cNvPr id="43" name="Rectangle 42"/>
          <p:cNvSpPr/>
          <p:nvPr/>
        </p:nvSpPr>
        <p:spPr>
          <a:xfrm>
            <a:off x="3616085" y="3754537"/>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43%</a:t>
            </a:r>
            <a:endParaRPr lang="en-US" b="1" dirty="0"/>
          </a:p>
        </p:txBody>
      </p:sp>
      <p:sp>
        <p:nvSpPr>
          <p:cNvPr id="44" name="Rectangle 43"/>
          <p:cNvSpPr/>
          <p:nvPr/>
        </p:nvSpPr>
        <p:spPr>
          <a:xfrm>
            <a:off x="3607357" y="4267075"/>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41%</a:t>
            </a:r>
            <a:endParaRPr lang="en-US" b="1" dirty="0"/>
          </a:p>
        </p:txBody>
      </p:sp>
      <p:sp>
        <p:nvSpPr>
          <p:cNvPr id="45" name="Rectangle 44"/>
          <p:cNvSpPr/>
          <p:nvPr/>
        </p:nvSpPr>
        <p:spPr>
          <a:xfrm>
            <a:off x="4639719" y="3280674"/>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30%</a:t>
            </a:r>
            <a:endParaRPr lang="en-US" b="1" dirty="0"/>
          </a:p>
        </p:txBody>
      </p:sp>
      <p:sp>
        <p:nvSpPr>
          <p:cNvPr id="46" name="Rectangle 45"/>
          <p:cNvSpPr/>
          <p:nvPr/>
        </p:nvSpPr>
        <p:spPr>
          <a:xfrm>
            <a:off x="4640470" y="3755301"/>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32%</a:t>
            </a:r>
            <a:endParaRPr lang="en-US" b="1" dirty="0"/>
          </a:p>
        </p:txBody>
      </p:sp>
      <p:sp>
        <p:nvSpPr>
          <p:cNvPr id="48" name="Rectangle 47"/>
          <p:cNvSpPr/>
          <p:nvPr/>
        </p:nvSpPr>
        <p:spPr>
          <a:xfrm>
            <a:off x="5664104" y="3281438"/>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36%</a:t>
            </a:r>
            <a:endParaRPr lang="en-US" b="1" dirty="0"/>
          </a:p>
        </p:txBody>
      </p:sp>
      <p:sp>
        <p:nvSpPr>
          <p:cNvPr id="49" name="Rectangle 48"/>
          <p:cNvSpPr/>
          <p:nvPr/>
        </p:nvSpPr>
        <p:spPr>
          <a:xfrm>
            <a:off x="5664855" y="3756065"/>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36%</a:t>
            </a:r>
            <a:endParaRPr lang="en-US" b="1" dirty="0"/>
          </a:p>
        </p:txBody>
      </p:sp>
      <p:sp>
        <p:nvSpPr>
          <p:cNvPr id="51" name="Rectangle 50"/>
          <p:cNvSpPr/>
          <p:nvPr/>
        </p:nvSpPr>
        <p:spPr>
          <a:xfrm>
            <a:off x="6622143" y="3282202"/>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38%</a:t>
            </a:r>
            <a:endParaRPr lang="en-US" b="1" dirty="0"/>
          </a:p>
        </p:txBody>
      </p:sp>
    </p:spTree>
    <p:extLst>
      <p:ext uri="{BB962C8B-B14F-4D97-AF65-F5344CB8AC3E}">
        <p14:creationId xmlns:p14="http://schemas.microsoft.com/office/powerpoint/2010/main" val="2000143971"/>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p:cNvSpPr/>
          <p:nvPr/>
        </p:nvSpPr>
        <p:spPr>
          <a:xfrm>
            <a:off x="4596880" y="3649575"/>
            <a:ext cx="3666809" cy="1677235"/>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Rectangle 54"/>
          <p:cNvSpPr/>
          <p:nvPr/>
        </p:nvSpPr>
        <p:spPr>
          <a:xfrm>
            <a:off x="502339" y="3623210"/>
            <a:ext cx="3624659" cy="1677235"/>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Rectangle 53"/>
          <p:cNvSpPr/>
          <p:nvPr/>
        </p:nvSpPr>
        <p:spPr>
          <a:xfrm>
            <a:off x="4625314" y="1500005"/>
            <a:ext cx="3602307" cy="1677235"/>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ectangle 52"/>
          <p:cNvSpPr/>
          <p:nvPr/>
        </p:nvSpPr>
        <p:spPr>
          <a:xfrm>
            <a:off x="491695" y="1500005"/>
            <a:ext cx="3528668" cy="1677235"/>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35</a:t>
            </a:fld>
            <a:endParaRPr lang="en-US" dirty="0"/>
          </a:p>
        </p:txBody>
      </p:sp>
      <p:sp>
        <p:nvSpPr>
          <p:cNvPr id="4" name="Title 3"/>
          <p:cNvSpPr>
            <a:spLocks noGrp="1"/>
          </p:cNvSpPr>
          <p:nvPr>
            <p:ph type="title"/>
          </p:nvPr>
        </p:nvSpPr>
        <p:spPr/>
        <p:txBody>
          <a:bodyPr>
            <a:normAutofit fontScale="90000"/>
          </a:bodyPr>
          <a:lstStyle/>
          <a:p>
            <a:r>
              <a:rPr lang="en-US" dirty="0" smtClean="0"/>
              <a:t>Three-Year Recidivism Rates </a:t>
            </a:r>
            <a:br>
              <a:rPr lang="en-US" dirty="0" smtClean="0"/>
            </a:br>
            <a:r>
              <a:rPr lang="en-US" dirty="0" smtClean="0"/>
              <a:t>High Risk Local Populations</a:t>
            </a:r>
            <a:endParaRPr lang="en-US" dirty="0"/>
          </a:p>
        </p:txBody>
      </p:sp>
      <p:sp>
        <p:nvSpPr>
          <p:cNvPr id="5" name="TextBox 4"/>
          <p:cNvSpPr txBox="1"/>
          <p:nvPr/>
        </p:nvSpPr>
        <p:spPr>
          <a:xfrm>
            <a:off x="1747689" y="1696434"/>
            <a:ext cx="2005640"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All Jail Releases</a:t>
            </a:r>
            <a:endParaRPr lang="en-US" sz="1800" dirty="0"/>
          </a:p>
        </p:txBody>
      </p:sp>
      <p:sp>
        <p:nvSpPr>
          <p:cNvPr id="6" name="Rectangle 5"/>
          <p:cNvSpPr/>
          <p:nvPr/>
        </p:nvSpPr>
        <p:spPr>
          <a:xfrm>
            <a:off x="1880091" y="2644169"/>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64%</a:t>
            </a:r>
            <a:endParaRPr lang="en-US" b="1" dirty="0"/>
          </a:p>
        </p:txBody>
      </p:sp>
      <p:sp>
        <p:nvSpPr>
          <p:cNvPr id="7" name="TextBox 6"/>
          <p:cNvSpPr txBox="1"/>
          <p:nvPr/>
        </p:nvSpPr>
        <p:spPr>
          <a:xfrm>
            <a:off x="810107" y="2672877"/>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2011</a:t>
            </a:r>
            <a:endParaRPr lang="en-US" sz="1800" dirty="0"/>
          </a:p>
        </p:txBody>
      </p:sp>
      <p:sp>
        <p:nvSpPr>
          <p:cNvPr id="14" name="TextBox 13"/>
          <p:cNvSpPr txBox="1"/>
          <p:nvPr/>
        </p:nvSpPr>
        <p:spPr>
          <a:xfrm>
            <a:off x="1758667" y="2133429"/>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Dallas </a:t>
            </a:r>
            <a:endParaRPr lang="en-US" sz="1800" dirty="0"/>
          </a:p>
        </p:txBody>
      </p:sp>
      <p:sp>
        <p:nvSpPr>
          <p:cNvPr id="15" name="TextBox 14"/>
          <p:cNvSpPr txBox="1"/>
          <p:nvPr/>
        </p:nvSpPr>
        <p:spPr>
          <a:xfrm>
            <a:off x="2773574" y="2134191"/>
            <a:ext cx="94184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Tarrant</a:t>
            </a:r>
            <a:endParaRPr lang="en-US" sz="1800" dirty="0"/>
          </a:p>
        </p:txBody>
      </p:sp>
      <p:sp>
        <p:nvSpPr>
          <p:cNvPr id="42" name="Rectangle 41"/>
          <p:cNvSpPr/>
          <p:nvPr/>
        </p:nvSpPr>
        <p:spPr>
          <a:xfrm>
            <a:off x="2894998" y="2654410"/>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64%</a:t>
            </a:r>
            <a:endParaRPr lang="en-US" b="1" dirty="0"/>
          </a:p>
        </p:txBody>
      </p:sp>
      <p:sp>
        <p:nvSpPr>
          <p:cNvPr id="25" name="TextBox 24"/>
          <p:cNvSpPr txBox="1"/>
          <p:nvPr/>
        </p:nvSpPr>
        <p:spPr>
          <a:xfrm>
            <a:off x="5855294" y="1697633"/>
            <a:ext cx="2005640"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After Jail Sentence </a:t>
            </a:r>
            <a:endParaRPr lang="en-US" sz="1800" dirty="0"/>
          </a:p>
        </p:txBody>
      </p:sp>
      <p:sp>
        <p:nvSpPr>
          <p:cNvPr id="26" name="Rectangle 25"/>
          <p:cNvSpPr/>
          <p:nvPr/>
        </p:nvSpPr>
        <p:spPr>
          <a:xfrm>
            <a:off x="5987696" y="2645368"/>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68%</a:t>
            </a:r>
            <a:endParaRPr lang="en-US" b="1" dirty="0"/>
          </a:p>
        </p:txBody>
      </p:sp>
      <p:sp>
        <p:nvSpPr>
          <p:cNvPr id="27" name="TextBox 26"/>
          <p:cNvSpPr txBox="1"/>
          <p:nvPr/>
        </p:nvSpPr>
        <p:spPr>
          <a:xfrm>
            <a:off x="4917712" y="2674076"/>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2011</a:t>
            </a:r>
            <a:endParaRPr lang="en-US" sz="1800" dirty="0"/>
          </a:p>
        </p:txBody>
      </p:sp>
      <p:sp>
        <p:nvSpPr>
          <p:cNvPr id="28" name="TextBox 27"/>
          <p:cNvSpPr txBox="1"/>
          <p:nvPr/>
        </p:nvSpPr>
        <p:spPr>
          <a:xfrm>
            <a:off x="5866272" y="2134628"/>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Dallas </a:t>
            </a:r>
            <a:endParaRPr lang="en-US" sz="1800" dirty="0"/>
          </a:p>
        </p:txBody>
      </p:sp>
      <p:sp>
        <p:nvSpPr>
          <p:cNvPr id="29" name="TextBox 28"/>
          <p:cNvSpPr txBox="1"/>
          <p:nvPr/>
        </p:nvSpPr>
        <p:spPr>
          <a:xfrm>
            <a:off x="6881179" y="2135390"/>
            <a:ext cx="94184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Tarrant</a:t>
            </a:r>
            <a:endParaRPr lang="en-US" sz="1800" dirty="0"/>
          </a:p>
        </p:txBody>
      </p:sp>
      <p:sp>
        <p:nvSpPr>
          <p:cNvPr id="30" name="Rectangle 29"/>
          <p:cNvSpPr/>
          <p:nvPr/>
        </p:nvSpPr>
        <p:spPr>
          <a:xfrm>
            <a:off x="7002603" y="2655609"/>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7</a:t>
            </a:r>
            <a:r>
              <a:rPr lang="en-US" b="1" dirty="0" smtClean="0"/>
              <a:t>1%</a:t>
            </a:r>
            <a:endParaRPr lang="en-US" b="1" dirty="0"/>
          </a:p>
        </p:txBody>
      </p:sp>
      <p:sp>
        <p:nvSpPr>
          <p:cNvPr id="31" name="TextBox 30"/>
          <p:cNvSpPr txBox="1"/>
          <p:nvPr/>
        </p:nvSpPr>
        <p:spPr>
          <a:xfrm>
            <a:off x="1682843" y="3830350"/>
            <a:ext cx="2005640"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Pretrial </a:t>
            </a:r>
            <a:endParaRPr lang="en-US" sz="1800" dirty="0"/>
          </a:p>
        </p:txBody>
      </p:sp>
      <p:sp>
        <p:nvSpPr>
          <p:cNvPr id="32" name="Rectangle 31"/>
          <p:cNvSpPr/>
          <p:nvPr/>
        </p:nvSpPr>
        <p:spPr>
          <a:xfrm>
            <a:off x="1815245" y="4778085"/>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61%</a:t>
            </a:r>
            <a:endParaRPr lang="en-US" b="1" dirty="0"/>
          </a:p>
        </p:txBody>
      </p:sp>
      <p:sp>
        <p:nvSpPr>
          <p:cNvPr id="33" name="TextBox 32"/>
          <p:cNvSpPr txBox="1"/>
          <p:nvPr/>
        </p:nvSpPr>
        <p:spPr>
          <a:xfrm>
            <a:off x="745261" y="4806793"/>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2011</a:t>
            </a:r>
            <a:endParaRPr lang="en-US" sz="1800" dirty="0"/>
          </a:p>
        </p:txBody>
      </p:sp>
      <p:sp>
        <p:nvSpPr>
          <p:cNvPr id="34" name="TextBox 33"/>
          <p:cNvSpPr txBox="1"/>
          <p:nvPr/>
        </p:nvSpPr>
        <p:spPr>
          <a:xfrm>
            <a:off x="1693821" y="4267345"/>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Dallas </a:t>
            </a:r>
            <a:endParaRPr lang="en-US" sz="1800" dirty="0"/>
          </a:p>
        </p:txBody>
      </p:sp>
      <p:sp>
        <p:nvSpPr>
          <p:cNvPr id="35" name="TextBox 34"/>
          <p:cNvSpPr txBox="1"/>
          <p:nvPr/>
        </p:nvSpPr>
        <p:spPr>
          <a:xfrm>
            <a:off x="2708728" y="4268107"/>
            <a:ext cx="94184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Tarrant</a:t>
            </a:r>
            <a:endParaRPr lang="en-US" sz="1800" dirty="0"/>
          </a:p>
        </p:txBody>
      </p:sp>
      <p:sp>
        <p:nvSpPr>
          <p:cNvPr id="36" name="Rectangle 35"/>
          <p:cNvSpPr/>
          <p:nvPr/>
        </p:nvSpPr>
        <p:spPr>
          <a:xfrm>
            <a:off x="2830152" y="4788326"/>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58%</a:t>
            </a:r>
            <a:endParaRPr lang="en-US" b="1" dirty="0"/>
          </a:p>
        </p:txBody>
      </p:sp>
      <p:sp>
        <p:nvSpPr>
          <p:cNvPr id="37" name="TextBox 36"/>
          <p:cNvSpPr txBox="1"/>
          <p:nvPr/>
        </p:nvSpPr>
        <p:spPr>
          <a:xfrm>
            <a:off x="5818271" y="3733218"/>
            <a:ext cx="2005640"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Commercial  </a:t>
            </a:r>
            <a:endParaRPr lang="en-US" sz="1800" dirty="0"/>
          </a:p>
        </p:txBody>
      </p:sp>
      <p:sp>
        <p:nvSpPr>
          <p:cNvPr id="38" name="Rectangle 37"/>
          <p:cNvSpPr/>
          <p:nvPr/>
        </p:nvSpPr>
        <p:spPr>
          <a:xfrm>
            <a:off x="5950673" y="4680953"/>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62%</a:t>
            </a:r>
            <a:endParaRPr lang="en-US" b="1" dirty="0"/>
          </a:p>
        </p:txBody>
      </p:sp>
      <p:sp>
        <p:nvSpPr>
          <p:cNvPr id="39" name="TextBox 38"/>
          <p:cNvSpPr txBox="1"/>
          <p:nvPr/>
        </p:nvSpPr>
        <p:spPr>
          <a:xfrm>
            <a:off x="4880689" y="4709661"/>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2011</a:t>
            </a:r>
            <a:endParaRPr lang="en-US" sz="1800" dirty="0"/>
          </a:p>
        </p:txBody>
      </p:sp>
      <p:sp>
        <p:nvSpPr>
          <p:cNvPr id="47" name="TextBox 46"/>
          <p:cNvSpPr txBox="1"/>
          <p:nvPr/>
        </p:nvSpPr>
        <p:spPr>
          <a:xfrm>
            <a:off x="5829249" y="4170213"/>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Dallas </a:t>
            </a:r>
            <a:endParaRPr lang="en-US" sz="1800" dirty="0"/>
          </a:p>
        </p:txBody>
      </p:sp>
      <p:sp>
        <p:nvSpPr>
          <p:cNvPr id="50" name="TextBox 49"/>
          <p:cNvSpPr txBox="1"/>
          <p:nvPr/>
        </p:nvSpPr>
        <p:spPr>
          <a:xfrm>
            <a:off x="6844156" y="4170975"/>
            <a:ext cx="94184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Tarrant</a:t>
            </a:r>
            <a:endParaRPr lang="en-US" sz="1800" dirty="0"/>
          </a:p>
        </p:txBody>
      </p:sp>
      <p:sp>
        <p:nvSpPr>
          <p:cNvPr id="52" name="Rectangle 51"/>
          <p:cNvSpPr/>
          <p:nvPr/>
        </p:nvSpPr>
        <p:spPr>
          <a:xfrm>
            <a:off x="6965580" y="4691194"/>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61%</a:t>
            </a:r>
            <a:endParaRPr lang="en-US" b="1" dirty="0"/>
          </a:p>
        </p:txBody>
      </p:sp>
      <p:sp>
        <p:nvSpPr>
          <p:cNvPr id="40" name="TextBox 39"/>
          <p:cNvSpPr txBox="1"/>
          <p:nvPr/>
        </p:nvSpPr>
        <p:spPr>
          <a:xfrm>
            <a:off x="678913" y="1669805"/>
            <a:ext cx="876993" cy="646331"/>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High Risk </a:t>
            </a:r>
            <a:endParaRPr lang="en-US" sz="1800" dirty="0"/>
          </a:p>
        </p:txBody>
      </p:sp>
      <p:sp>
        <p:nvSpPr>
          <p:cNvPr id="41" name="TextBox 40"/>
          <p:cNvSpPr txBox="1"/>
          <p:nvPr/>
        </p:nvSpPr>
        <p:spPr>
          <a:xfrm>
            <a:off x="4887941" y="1774818"/>
            <a:ext cx="876993" cy="646331"/>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High Risk </a:t>
            </a:r>
            <a:endParaRPr lang="en-US" sz="1800" dirty="0"/>
          </a:p>
        </p:txBody>
      </p:sp>
      <p:sp>
        <p:nvSpPr>
          <p:cNvPr id="43" name="TextBox 42"/>
          <p:cNvSpPr txBox="1"/>
          <p:nvPr/>
        </p:nvSpPr>
        <p:spPr>
          <a:xfrm>
            <a:off x="727804" y="3945879"/>
            <a:ext cx="876993" cy="646331"/>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High Risk </a:t>
            </a:r>
            <a:endParaRPr lang="en-US" sz="1800" dirty="0"/>
          </a:p>
        </p:txBody>
      </p:sp>
      <p:sp>
        <p:nvSpPr>
          <p:cNvPr id="44" name="TextBox 43"/>
          <p:cNvSpPr txBox="1"/>
          <p:nvPr/>
        </p:nvSpPr>
        <p:spPr>
          <a:xfrm>
            <a:off x="4817382" y="3896786"/>
            <a:ext cx="876993" cy="646331"/>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High Risk </a:t>
            </a:r>
            <a:endParaRPr lang="en-US" sz="1800" dirty="0"/>
          </a:p>
        </p:txBody>
      </p:sp>
      <p:sp>
        <p:nvSpPr>
          <p:cNvPr id="46" name="Rectangle 45"/>
          <p:cNvSpPr/>
          <p:nvPr/>
        </p:nvSpPr>
        <p:spPr>
          <a:xfrm>
            <a:off x="5050354" y="5436549"/>
            <a:ext cx="2478205" cy="9144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Tarrant has pre-trial supervision administered by the county </a:t>
            </a:r>
            <a:endParaRPr lang="en-US" sz="1600" b="1" dirty="0"/>
          </a:p>
        </p:txBody>
      </p:sp>
      <p:sp>
        <p:nvSpPr>
          <p:cNvPr id="48" name="Rectangle 47"/>
          <p:cNvSpPr/>
          <p:nvPr/>
        </p:nvSpPr>
        <p:spPr>
          <a:xfrm>
            <a:off x="1500740" y="5413999"/>
            <a:ext cx="1887022" cy="803921"/>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Dallas does not have pre-trial supervision </a:t>
            </a:r>
            <a:endParaRPr lang="en-US" sz="1600" b="1" dirty="0"/>
          </a:p>
        </p:txBody>
      </p:sp>
    </p:spTree>
    <p:extLst>
      <p:ext uri="{BB962C8B-B14F-4D97-AF65-F5344CB8AC3E}">
        <p14:creationId xmlns:p14="http://schemas.microsoft.com/office/powerpoint/2010/main" val="3739245819"/>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ppt_x"/>
                                          </p:val>
                                        </p:tav>
                                        <p:tav tm="100000">
                                          <p:val>
                                            <p:strVal val="#ppt_x"/>
                                          </p:val>
                                        </p:tav>
                                      </p:tavLst>
                                    </p:anim>
                                    <p:anim calcmode="lin" valueType="num">
                                      <p:cBhvr additive="base">
                                        <p:cTn id="8" dur="500" fill="hold"/>
                                        <p:tgtEl>
                                          <p:spTgt spid="5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additive="base">
                                        <p:cTn id="11" dur="500" fill="hold"/>
                                        <p:tgtEl>
                                          <p:spTgt spid="55"/>
                                        </p:tgtEl>
                                        <p:attrNameLst>
                                          <p:attrName>ppt_x</p:attrName>
                                        </p:attrNameLst>
                                      </p:cBhvr>
                                      <p:tavLst>
                                        <p:tav tm="0">
                                          <p:val>
                                            <p:strVal val="#ppt_x"/>
                                          </p:val>
                                        </p:tav>
                                        <p:tav tm="100000">
                                          <p:val>
                                            <p:strVal val="#ppt_x"/>
                                          </p:val>
                                        </p:tav>
                                      </p:tavLst>
                                    </p:anim>
                                    <p:anim calcmode="lin" valueType="num">
                                      <p:cBhvr additive="base">
                                        <p:cTn id="12" dur="500" fill="hold"/>
                                        <p:tgtEl>
                                          <p:spTgt spid="5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fill="hold"/>
                                        <p:tgtEl>
                                          <p:spTgt spid="31"/>
                                        </p:tgtEl>
                                        <p:attrNameLst>
                                          <p:attrName>ppt_x</p:attrName>
                                        </p:attrNameLst>
                                      </p:cBhvr>
                                      <p:tavLst>
                                        <p:tav tm="0">
                                          <p:val>
                                            <p:strVal val="#ppt_x"/>
                                          </p:val>
                                        </p:tav>
                                        <p:tav tm="100000">
                                          <p:val>
                                            <p:strVal val="#ppt_x"/>
                                          </p:val>
                                        </p:tav>
                                      </p:tavLst>
                                    </p:anim>
                                    <p:anim calcmode="lin" valueType="num">
                                      <p:cBhvr additive="base">
                                        <p:cTn id="16" dur="500" fill="hold"/>
                                        <p:tgtEl>
                                          <p:spTgt spid="3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ppt_x"/>
                                          </p:val>
                                        </p:tav>
                                        <p:tav tm="100000">
                                          <p:val>
                                            <p:strVal val="#ppt_x"/>
                                          </p:val>
                                        </p:tav>
                                      </p:tavLst>
                                    </p:anim>
                                    <p:anim calcmode="lin" valueType="num">
                                      <p:cBhvr additive="base">
                                        <p:cTn id="20" dur="500" fill="hold"/>
                                        <p:tgtEl>
                                          <p:spTgt spid="3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ppt_x"/>
                                          </p:val>
                                        </p:tav>
                                        <p:tav tm="100000">
                                          <p:val>
                                            <p:strVal val="#ppt_x"/>
                                          </p:val>
                                        </p:tav>
                                      </p:tavLst>
                                    </p:anim>
                                    <p:anim calcmode="lin" valueType="num">
                                      <p:cBhvr additive="base">
                                        <p:cTn id="24" dur="500" fill="hold"/>
                                        <p:tgtEl>
                                          <p:spTgt spid="3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ppt_x"/>
                                          </p:val>
                                        </p:tav>
                                        <p:tav tm="100000">
                                          <p:val>
                                            <p:strVal val="#ppt_x"/>
                                          </p:val>
                                        </p:tav>
                                      </p:tavLst>
                                    </p:anim>
                                    <p:anim calcmode="lin" valueType="num">
                                      <p:cBhvr additive="base">
                                        <p:cTn id="28" dur="500" fill="hold"/>
                                        <p:tgtEl>
                                          <p:spTgt spid="3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fill="hold"/>
                                        <p:tgtEl>
                                          <p:spTgt spid="35"/>
                                        </p:tgtEl>
                                        <p:attrNameLst>
                                          <p:attrName>ppt_x</p:attrName>
                                        </p:attrNameLst>
                                      </p:cBhvr>
                                      <p:tavLst>
                                        <p:tav tm="0">
                                          <p:val>
                                            <p:strVal val="#ppt_x"/>
                                          </p:val>
                                        </p:tav>
                                        <p:tav tm="100000">
                                          <p:val>
                                            <p:strVal val="#ppt_x"/>
                                          </p:val>
                                        </p:tav>
                                      </p:tavLst>
                                    </p:anim>
                                    <p:anim calcmode="lin" valueType="num">
                                      <p:cBhvr additive="base">
                                        <p:cTn id="32" dur="500" fill="hold"/>
                                        <p:tgtEl>
                                          <p:spTgt spid="3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500" fill="hold"/>
                                        <p:tgtEl>
                                          <p:spTgt spid="36"/>
                                        </p:tgtEl>
                                        <p:attrNameLst>
                                          <p:attrName>ppt_x</p:attrName>
                                        </p:attrNameLst>
                                      </p:cBhvr>
                                      <p:tavLst>
                                        <p:tav tm="0">
                                          <p:val>
                                            <p:strVal val="#ppt_x"/>
                                          </p:val>
                                        </p:tav>
                                        <p:tav tm="100000">
                                          <p:val>
                                            <p:strVal val="#ppt_x"/>
                                          </p:val>
                                        </p:tav>
                                      </p:tavLst>
                                    </p:anim>
                                    <p:anim calcmode="lin" valueType="num">
                                      <p:cBhvr additive="base">
                                        <p:cTn id="36" dur="500" fill="hold"/>
                                        <p:tgtEl>
                                          <p:spTgt spid="3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fill="hold"/>
                                        <p:tgtEl>
                                          <p:spTgt spid="37"/>
                                        </p:tgtEl>
                                        <p:attrNameLst>
                                          <p:attrName>ppt_x</p:attrName>
                                        </p:attrNameLst>
                                      </p:cBhvr>
                                      <p:tavLst>
                                        <p:tav tm="0">
                                          <p:val>
                                            <p:strVal val="#ppt_x"/>
                                          </p:val>
                                        </p:tav>
                                        <p:tav tm="100000">
                                          <p:val>
                                            <p:strVal val="#ppt_x"/>
                                          </p:val>
                                        </p:tav>
                                      </p:tavLst>
                                    </p:anim>
                                    <p:anim calcmode="lin" valueType="num">
                                      <p:cBhvr additive="base">
                                        <p:cTn id="40" dur="500" fill="hold"/>
                                        <p:tgtEl>
                                          <p:spTgt spid="3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500" fill="hold"/>
                                        <p:tgtEl>
                                          <p:spTgt spid="38"/>
                                        </p:tgtEl>
                                        <p:attrNameLst>
                                          <p:attrName>ppt_x</p:attrName>
                                        </p:attrNameLst>
                                      </p:cBhvr>
                                      <p:tavLst>
                                        <p:tav tm="0">
                                          <p:val>
                                            <p:strVal val="#ppt_x"/>
                                          </p:val>
                                        </p:tav>
                                        <p:tav tm="100000">
                                          <p:val>
                                            <p:strVal val="#ppt_x"/>
                                          </p:val>
                                        </p:tav>
                                      </p:tavLst>
                                    </p:anim>
                                    <p:anim calcmode="lin" valueType="num">
                                      <p:cBhvr additive="base">
                                        <p:cTn id="44" dur="500" fill="hold"/>
                                        <p:tgtEl>
                                          <p:spTgt spid="3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500" fill="hold"/>
                                        <p:tgtEl>
                                          <p:spTgt spid="39"/>
                                        </p:tgtEl>
                                        <p:attrNameLst>
                                          <p:attrName>ppt_x</p:attrName>
                                        </p:attrNameLst>
                                      </p:cBhvr>
                                      <p:tavLst>
                                        <p:tav tm="0">
                                          <p:val>
                                            <p:strVal val="#ppt_x"/>
                                          </p:val>
                                        </p:tav>
                                        <p:tav tm="100000">
                                          <p:val>
                                            <p:strVal val="#ppt_x"/>
                                          </p:val>
                                        </p:tav>
                                      </p:tavLst>
                                    </p:anim>
                                    <p:anim calcmode="lin" valueType="num">
                                      <p:cBhvr additive="base">
                                        <p:cTn id="48" dur="500" fill="hold"/>
                                        <p:tgtEl>
                                          <p:spTgt spid="39"/>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additive="base">
                                        <p:cTn id="51" dur="500" fill="hold"/>
                                        <p:tgtEl>
                                          <p:spTgt spid="47"/>
                                        </p:tgtEl>
                                        <p:attrNameLst>
                                          <p:attrName>ppt_x</p:attrName>
                                        </p:attrNameLst>
                                      </p:cBhvr>
                                      <p:tavLst>
                                        <p:tav tm="0">
                                          <p:val>
                                            <p:strVal val="#ppt_x"/>
                                          </p:val>
                                        </p:tav>
                                        <p:tav tm="100000">
                                          <p:val>
                                            <p:strVal val="#ppt_x"/>
                                          </p:val>
                                        </p:tav>
                                      </p:tavLst>
                                    </p:anim>
                                    <p:anim calcmode="lin" valueType="num">
                                      <p:cBhvr additive="base">
                                        <p:cTn id="52" dur="500" fill="hold"/>
                                        <p:tgtEl>
                                          <p:spTgt spid="47"/>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50"/>
                                        </p:tgtEl>
                                        <p:attrNameLst>
                                          <p:attrName>style.visibility</p:attrName>
                                        </p:attrNameLst>
                                      </p:cBhvr>
                                      <p:to>
                                        <p:strVal val="visible"/>
                                      </p:to>
                                    </p:set>
                                    <p:anim calcmode="lin" valueType="num">
                                      <p:cBhvr additive="base">
                                        <p:cTn id="55" dur="500" fill="hold"/>
                                        <p:tgtEl>
                                          <p:spTgt spid="50"/>
                                        </p:tgtEl>
                                        <p:attrNameLst>
                                          <p:attrName>ppt_x</p:attrName>
                                        </p:attrNameLst>
                                      </p:cBhvr>
                                      <p:tavLst>
                                        <p:tav tm="0">
                                          <p:val>
                                            <p:strVal val="#ppt_x"/>
                                          </p:val>
                                        </p:tav>
                                        <p:tav tm="100000">
                                          <p:val>
                                            <p:strVal val="#ppt_x"/>
                                          </p:val>
                                        </p:tav>
                                      </p:tavLst>
                                    </p:anim>
                                    <p:anim calcmode="lin" valueType="num">
                                      <p:cBhvr additive="base">
                                        <p:cTn id="56" dur="500" fill="hold"/>
                                        <p:tgtEl>
                                          <p:spTgt spid="5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 calcmode="lin" valueType="num">
                                      <p:cBhvr additive="base">
                                        <p:cTn id="59" dur="500" fill="hold"/>
                                        <p:tgtEl>
                                          <p:spTgt spid="52"/>
                                        </p:tgtEl>
                                        <p:attrNameLst>
                                          <p:attrName>ppt_x</p:attrName>
                                        </p:attrNameLst>
                                      </p:cBhvr>
                                      <p:tavLst>
                                        <p:tav tm="0">
                                          <p:val>
                                            <p:strVal val="#ppt_x"/>
                                          </p:val>
                                        </p:tav>
                                        <p:tav tm="100000">
                                          <p:val>
                                            <p:strVal val="#ppt_x"/>
                                          </p:val>
                                        </p:tav>
                                      </p:tavLst>
                                    </p:anim>
                                    <p:anim calcmode="lin" valueType="num">
                                      <p:cBhvr additive="base">
                                        <p:cTn id="60" dur="500" fill="hold"/>
                                        <p:tgtEl>
                                          <p:spTgt spid="52"/>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43"/>
                                        </p:tgtEl>
                                        <p:attrNameLst>
                                          <p:attrName>style.visibility</p:attrName>
                                        </p:attrNameLst>
                                      </p:cBhvr>
                                      <p:to>
                                        <p:strVal val="visible"/>
                                      </p:to>
                                    </p:set>
                                    <p:anim calcmode="lin" valueType="num">
                                      <p:cBhvr additive="base">
                                        <p:cTn id="63" dur="500" fill="hold"/>
                                        <p:tgtEl>
                                          <p:spTgt spid="43"/>
                                        </p:tgtEl>
                                        <p:attrNameLst>
                                          <p:attrName>ppt_x</p:attrName>
                                        </p:attrNameLst>
                                      </p:cBhvr>
                                      <p:tavLst>
                                        <p:tav tm="0">
                                          <p:val>
                                            <p:strVal val="#ppt_x"/>
                                          </p:val>
                                        </p:tav>
                                        <p:tav tm="100000">
                                          <p:val>
                                            <p:strVal val="#ppt_x"/>
                                          </p:val>
                                        </p:tav>
                                      </p:tavLst>
                                    </p:anim>
                                    <p:anim calcmode="lin" valueType="num">
                                      <p:cBhvr additive="base">
                                        <p:cTn id="64" dur="500" fill="hold"/>
                                        <p:tgtEl>
                                          <p:spTgt spid="43"/>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4"/>
                                        </p:tgtEl>
                                        <p:attrNameLst>
                                          <p:attrName>style.visibility</p:attrName>
                                        </p:attrNameLst>
                                      </p:cBhvr>
                                      <p:to>
                                        <p:strVal val="visible"/>
                                      </p:to>
                                    </p:set>
                                    <p:anim calcmode="lin" valueType="num">
                                      <p:cBhvr additive="base">
                                        <p:cTn id="67" dur="500" fill="hold"/>
                                        <p:tgtEl>
                                          <p:spTgt spid="44"/>
                                        </p:tgtEl>
                                        <p:attrNameLst>
                                          <p:attrName>ppt_x</p:attrName>
                                        </p:attrNameLst>
                                      </p:cBhvr>
                                      <p:tavLst>
                                        <p:tav tm="0">
                                          <p:val>
                                            <p:strVal val="#ppt_x"/>
                                          </p:val>
                                        </p:tav>
                                        <p:tav tm="100000">
                                          <p:val>
                                            <p:strVal val="#ppt_x"/>
                                          </p:val>
                                        </p:tav>
                                      </p:tavLst>
                                    </p:anim>
                                    <p:anim calcmode="lin" valueType="num">
                                      <p:cBhvr additive="base">
                                        <p:cTn id="68" dur="500" fill="hold"/>
                                        <p:tgtEl>
                                          <p:spTgt spid="44"/>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46"/>
                                        </p:tgtEl>
                                        <p:attrNameLst>
                                          <p:attrName>style.visibility</p:attrName>
                                        </p:attrNameLst>
                                      </p:cBhvr>
                                      <p:to>
                                        <p:strVal val="visible"/>
                                      </p:to>
                                    </p:set>
                                    <p:anim calcmode="lin" valueType="num">
                                      <p:cBhvr additive="base">
                                        <p:cTn id="71" dur="500" fill="hold"/>
                                        <p:tgtEl>
                                          <p:spTgt spid="46"/>
                                        </p:tgtEl>
                                        <p:attrNameLst>
                                          <p:attrName>ppt_x</p:attrName>
                                        </p:attrNameLst>
                                      </p:cBhvr>
                                      <p:tavLst>
                                        <p:tav tm="0">
                                          <p:val>
                                            <p:strVal val="#ppt_x"/>
                                          </p:val>
                                        </p:tav>
                                        <p:tav tm="100000">
                                          <p:val>
                                            <p:strVal val="#ppt_x"/>
                                          </p:val>
                                        </p:tav>
                                      </p:tavLst>
                                    </p:anim>
                                    <p:anim calcmode="lin" valueType="num">
                                      <p:cBhvr additive="base">
                                        <p:cTn id="72"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5" grpId="0" animBg="1"/>
      <p:bldP spid="31" grpId="0" animBg="1"/>
      <p:bldP spid="32" grpId="0" animBg="1"/>
      <p:bldP spid="33" grpId="0" animBg="1"/>
      <p:bldP spid="34" grpId="0" animBg="1"/>
      <p:bldP spid="35" grpId="0" animBg="1"/>
      <p:bldP spid="36" grpId="0" animBg="1"/>
      <p:bldP spid="37" grpId="0" animBg="1"/>
      <p:bldP spid="38" grpId="0" animBg="1"/>
      <p:bldP spid="39" grpId="0" animBg="1"/>
      <p:bldP spid="47" grpId="0" animBg="1"/>
      <p:bldP spid="50" grpId="0" animBg="1"/>
      <p:bldP spid="52" grpId="0" animBg="1"/>
      <p:bldP spid="43" grpId="0" animBg="1"/>
      <p:bldP spid="44" grpId="0" animBg="1"/>
      <p:bldP spid="4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52"/>
          <p:cNvSpPr/>
          <p:nvPr/>
        </p:nvSpPr>
        <p:spPr>
          <a:xfrm>
            <a:off x="4511577" y="4732695"/>
            <a:ext cx="3923902" cy="1677235"/>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50"/>
          <p:cNvSpPr/>
          <p:nvPr/>
        </p:nvSpPr>
        <p:spPr>
          <a:xfrm>
            <a:off x="511818" y="4764500"/>
            <a:ext cx="3854827" cy="1677235"/>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p:cNvSpPr/>
          <p:nvPr/>
        </p:nvSpPr>
        <p:spPr>
          <a:xfrm>
            <a:off x="4558968" y="1167655"/>
            <a:ext cx="3757702" cy="1677235"/>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a:off x="597120" y="1170375"/>
            <a:ext cx="3781926" cy="1677235"/>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1914577" y="2927890"/>
            <a:ext cx="4473863" cy="1677235"/>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36</a:t>
            </a:fld>
            <a:endParaRPr lang="en-US" dirty="0"/>
          </a:p>
        </p:txBody>
      </p:sp>
      <p:sp>
        <p:nvSpPr>
          <p:cNvPr id="4" name="Title 3"/>
          <p:cNvSpPr>
            <a:spLocks noGrp="1"/>
          </p:cNvSpPr>
          <p:nvPr>
            <p:ph type="title"/>
          </p:nvPr>
        </p:nvSpPr>
        <p:spPr/>
        <p:txBody>
          <a:bodyPr>
            <a:normAutofit fontScale="90000"/>
          </a:bodyPr>
          <a:lstStyle/>
          <a:p>
            <a:r>
              <a:rPr lang="en-US" dirty="0" smtClean="0"/>
              <a:t>Three-Year Recidivism Rates </a:t>
            </a:r>
            <a:br>
              <a:rPr lang="en-US" dirty="0" smtClean="0"/>
            </a:br>
            <a:r>
              <a:rPr lang="en-US" dirty="0" smtClean="0"/>
              <a:t>High Risk State Populations</a:t>
            </a:r>
            <a:endParaRPr lang="en-US" dirty="0"/>
          </a:p>
        </p:txBody>
      </p:sp>
      <p:sp>
        <p:nvSpPr>
          <p:cNvPr id="5" name="TextBox 4"/>
          <p:cNvSpPr txBox="1"/>
          <p:nvPr/>
        </p:nvSpPr>
        <p:spPr>
          <a:xfrm>
            <a:off x="1657698" y="1357109"/>
            <a:ext cx="240584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Deferred Adjudication</a:t>
            </a:r>
            <a:endParaRPr lang="en-US" sz="1800" dirty="0"/>
          </a:p>
        </p:txBody>
      </p:sp>
      <p:sp>
        <p:nvSpPr>
          <p:cNvPr id="6" name="Rectangle 5"/>
          <p:cNvSpPr/>
          <p:nvPr/>
        </p:nvSpPr>
        <p:spPr>
          <a:xfrm>
            <a:off x="2190303" y="2304844"/>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50%</a:t>
            </a:r>
            <a:endParaRPr lang="en-US" b="1" dirty="0"/>
          </a:p>
        </p:txBody>
      </p:sp>
      <p:sp>
        <p:nvSpPr>
          <p:cNvPr id="7" name="TextBox 6"/>
          <p:cNvSpPr txBox="1"/>
          <p:nvPr/>
        </p:nvSpPr>
        <p:spPr>
          <a:xfrm>
            <a:off x="1120319" y="2333552"/>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2011</a:t>
            </a:r>
            <a:endParaRPr lang="en-US" sz="1800" dirty="0"/>
          </a:p>
        </p:txBody>
      </p:sp>
      <p:sp>
        <p:nvSpPr>
          <p:cNvPr id="14" name="TextBox 13"/>
          <p:cNvSpPr txBox="1"/>
          <p:nvPr/>
        </p:nvSpPr>
        <p:spPr>
          <a:xfrm>
            <a:off x="2068879" y="1794104"/>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Dallas </a:t>
            </a:r>
            <a:endParaRPr lang="en-US" sz="1800" dirty="0"/>
          </a:p>
        </p:txBody>
      </p:sp>
      <p:sp>
        <p:nvSpPr>
          <p:cNvPr id="15" name="TextBox 14"/>
          <p:cNvSpPr txBox="1"/>
          <p:nvPr/>
        </p:nvSpPr>
        <p:spPr>
          <a:xfrm>
            <a:off x="3083786" y="1794866"/>
            <a:ext cx="94184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Tarrant</a:t>
            </a:r>
            <a:endParaRPr lang="en-US" sz="1800" dirty="0"/>
          </a:p>
        </p:txBody>
      </p:sp>
      <p:sp>
        <p:nvSpPr>
          <p:cNvPr id="42" name="Rectangle 41"/>
          <p:cNvSpPr/>
          <p:nvPr/>
        </p:nvSpPr>
        <p:spPr>
          <a:xfrm>
            <a:off x="3205210" y="2315085"/>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51%</a:t>
            </a:r>
            <a:endParaRPr lang="en-US" b="1" dirty="0"/>
          </a:p>
        </p:txBody>
      </p:sp>
      <p:sp>
        <p:nvSpPr>
          <p:cNvPr id="25" name="TextBox 24"/>
          <p:cNvSpPr txBox="1"/>
          <p:nvPr/>
        </p:nvSpPr>
        <p:spPr>
          <a:xfrm>
            <a:off x="5665887" y="1338918"/>
            <a:ext cx="2180167"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Regular Probation</a:t>
            </a:r>
            <a:endParaRPr lang="en-US" sz="1800" dirty="0"/>
          </a:p>
        </p:txBody>
      </p:sp>
      <p:sp>
        <p:nvSpPr>
          <p:cNvPr id="26" name="Rectangle 25"/>
          <p:cNvSpPr/>
          <p:nvPr/>
        </p:nvSpPr>
        <p:spPr>
          <a:xfrm>
            <a:off x="5972816" y="2286653"/>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53%</a:t>
            </a:r>
            <a:endParaRPr lang="en-US" b="1" dirty="0"/>
          </a:p>
        </p:txBody>
      </p:sp>
      <p:sp>
        <p:nvSpPr>
          <p:cNvPr id="27" name="TextBox 26"/>
          <p:cNvSpPr txBox="1"/>
          <p:nvPr/>
        </p:nvSpPr>
        <p:spPr>
          <a:xfrm>
            <a:off x="4902832" y="2315361"/>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2011</a:t>
            </a:r>
            <a:endParaRPr lang="en-US" sz="1800" dirty="0"/>
          </a:p>
        </p:txBody>
      </p:sp>
      <p:sp>
        <p:nvSpPr>
          <p:cNvPr id="28" name="TextBox 27"/>
          <p:cNvSpPr txBox="1"/>
          <p:nvPr/>
        </p:nvSpPr>
        <p:spPr>
          <a:xfrm>
            <a:off x="5851392" y="1775913"/>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Dallas </a:t>
            </a:r>
            <a:endParaRPr lang="en-US" sz="1800" dirty="0"/>
          </a:p>
        </p:txBody>
      </p:sp>
      <p:sp>
        <p:nvSpPr>
          <p:cNvPr id="29" name="TextBox 28"/>
          <p:cNvSpPr txBox="1"/>
          <p:nvPr/>
        </p:nvSpPr>
        <p:spPr>
          <a:xfrm>
            <a:off x="6866299" y="1776675"/>
            <a:ext cx="94184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Tarrant</a:t>
            </a:r>
            <a:endParaRPr lang="en-US" sz="1800" dirty="0"/>
          </a:p>
        </p:txBody>
      </p:sp>
      <p:sp>
        <p:nvSpPr>
          <p:cNvPr id="30" name="Rectangle 29"/>
          <p:cNvSpPr/>
          <p:nvPr/>
        </p:nvSpPr>
        <p:spPr>
          <a:xfrm>
            <a:off x="6987723" y="2296894"/>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47%</a:t>
            </a:r>
            <a:endParaRPr lang="en-US" b="1" dirty="0"/>
          </a:p>
        </p:txBody>
      </p:sp>
      <p:sp>
        <p:nvSpPr>
          <p:cNvPr id="31" name="TextBox 30"/>
          <p:cNvSpPr txBox="1"/>
          <p:nvPr/>
        </p:nvSpPr>
        <p:spPr>
          <a:xfrm>
            <a:off x="3092432" y="3132310"/>
            <a:ext cx="307775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Prison Release to Supervision </a:t>
            </a:r>
            <a:endParaRPr lang="en-US" sz="1800" dirty="0"/>
          </a:p>
        </p:txBody>
      </p:sp>
      <p:sp>
        <p:nvSpPr>
          <p:cNvPr id="32" name="Rectangle 31"/>
          <p:cNvSpPr/>
          <p:nvPr/>
        </p:nvSpPr>
        <p:spPr>
          <a:xfrm>
            <a:off x="4296945" y="4080045"/>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64%</a:t>
            </a:r>
            <a:endParaRPr lang="en-US" b="1" dirty="0"/>
          </a:p>
        </p:txBody>
      </p:sp>
      <p:sp>
        <p:nvSpPr>
          <p:cNvPr id="33" name="TextBox 32"/>
          <p:cNvSpPr txBox="1"/>
          <p:nvPr/>
        </p:nvSpPr>
        <p:spPr>
          <a:xfrm>
            <a:off x="3226961" y="4108753"/>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2011</a:t>
            </a:r>
            <a:endParaRPr lang="en-US" sz="1800" dirty="0"/>
          </a:p>
        </p:txBody>
      </p:sp>
      <p:sp>
        <p:nvSpPr>
          <p:cNvPr id="34" name="TextBox 33"/>
          <p:cNvSpPr txBox="1"/>
          <p:nvPr/>
        </p:nvSpPr>
        <p:spPr>
          <a:xfrm>
            <a:off x="4175521" y="3569305"/>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Dallas </a:t>
            </a:r>
            <a:endParaRPr lang="en-US" sz="1800" dirty="0"/>
          </a:p>
        </p:txBody>
      </p:sp>
      <p:sp>
        <p:nvSpPr>
          <p:cNvPr id="35" name="TextBox 34"/>
          <p:cNvSpPr txBox="1"/>
          <p:nvPr/>
        </p:nvSpPr>
        <p:spPr>
          <a:xfrm>
            <a:off x="5190428" y="3570067"/>
            <a:ext cx="94184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Tarrant</a:t>
            </a:r>
            <a:endParaRPr lang="en-US" sz="1800" dirty="0"/>
          </a:p>
        </p:txBody>
      </p:sp>
      <p:sp>
        <p:nvSpPr>
          <p:cNvPr id="36" name="Rectangle 35"/>
          <p:cNvSpPr/>
          <p:nvPr/>
        </p:nvSpPr>
        <p:spPr>
          <a:xfrm>
            <a:off x="5311852" y="4090286"/>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65%</a:t>
            </a:r>
            <a:endParaRPr lang="en-US" b="1" dirty="0"/>
          </a:p>
        </p:txBody>
      </p:sp>
      <p:sp>
        <p:nvSpPr>
          <p:cNvPr id="37" name="TextBox 36"/>
          <p:cNvSpPr txBox="1"/>
          <p:nvPr/>
        </p:nvSpPr>
        <p:spPr>
          <a:xfrm>
            <a:off x="2018168" y="4838448"/>
            <a:ext cx="2005640"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State Jail Releases</a:t>
            </a:r>
            <a:endParaRPr lang="en-US" sz="1800" dirty="0"/>
          </a:p>
        </p:txBody>
      </p:sp>
      <p:sp>
        <p:nvSpPr>
          <p:cNvPr id="38" name="Rectangle 37"/>
          <p:cNvSpPr/>
          <p:nvPr/>
        </p:nvSpPr>
        <p:spPr>
          <a:xfrm>
            <a:off x="2150570" y="5786183"/>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78%</a:t>
            </a:r>
            <a:endParaRPr lang="en-US" b="1" dirty="0"/>
          </a:p>
        </p:txBody>
      </p:sp>
      <p:sp>
        <p:nvSpPr>
          <p:cNvPr id="39" name="TextBox 38"/>
          <p:cNvSpPr txBox="1"/>
          <p:nvPr/>
        </p:nvSpPr>
        <p:spPr>
          <a:xfrm>
            <a:off x="1080586" y="5814891"/>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2011</a:t>
            </a:r>
            <a:endParaRPr lang="en-US" sz="1800" dirty="0"/>
          </a:p>
        </p:txBody>
      </p:sp>
      <p:sp>
        <p:nvSpPr>
          <p:cNvPr id="47" name="TextBox 46"/>
          <p:cNvSpPr txBox="1"/>
          <p:nvPr/>
        </p:nvSpPr>
        <p:spPr>
          <a:xfrm>
            <a:off x="2029146" y="5275443"/>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Dallas </a:t>
            </a:r>
            <a:endParaRPr lang="en-US" sz="1800" dirty="0"/>
          </a:p>
        </p:txBody>
      </p:sp>
      <p:sp>
        <p:nvSpPr>
          <p:cNvPr id="50" name="TextBox 49"/>
          <p:cNvSpPr txBox="1"/>
          <p:nvPr/>
        </p:nvSpPr>
        <p:spPr>
          <a:xfrm>
            <a:off x="3044053" y="5276205"/>
            <a:ext cx="94184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Tarrant</a:t>
            </a:r>
            <a:endParaRPr lang="en-US" sz="1800" dirty="0"/>
          </a:p>
        </p:txBody>
      </p:sp>
      <p:sp>
        <p:nvSpPr>
          <p:cNvPr id="52" name="Rectangle 51"/>
          <p:cNvSpPr/>
          <p:nvPr/>
        </p:nvSpPr>
        <p:spPr>
          <a:xfrm>
            <a:off x="3165477" y="5796424"/>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75%</a:t>
            </a:r>
            <a:endParaRPr lang="en-US" b="1" dirty="0"/>
          </a:p>
        </p:txBody>
      </p:sp>
      <p:sp>
        <p:nvSpPr>
          <p:cNvPr id="40" name="TextBox 39"/>
          <p:cNvSpPr txBox="1"/>
          <p:nvPr/>
        </p:nvSpPr>
        <p:spPr>
          <a:xfrm>
            <a:off x="5980367" y="4806643"/>
            <a:ext cx="2005640"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Prison Discharges</a:t>
            </a:r>
            <a:endParaRPr lang="en-US" sz="1800" dirty="0"/>
          </a:p>
        </p:txBody>
      </p:sp>
      <p:sp>
        <p:nvSpPr>
          <p:cNvPr id="41" name="Rectangle 40"/>
          <p:cNvSpPr/>
          <p:nvPr/>
        </p:nvSpPr>
        <p:spPr>
          <a:xfrm>
            <a:off x="6112769" y="5754378"/>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71%</a:t>
            </a:r>
            <a:endParaRPr lang="en-US" b="1" dirty="0"/>
          </a:p>
        </p:txBody>
      </p:sp>
      <p:sp>
        <p:nvSpPr>
          <p:cNvPr id="43" name="TextBox 42"/>
          <p:cNvSpPr txBox="1"/>
          <p:nvPr/>
        </p:nvSpPr>
        <p:spPr>
          <a:xfrm>
            <a:off x="5042785" y="5783086"/>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2011</a:t>
            </a:r>
            <a:endParaRPr lang="en-US" sz="1800" dirty="0"/>
          </a:p>
        </p:txBody>
      </p:sp>
      <p:sp>
        <p:nvSpPr>
          <p:cNvPr id="44" name="TextBox 43"/>
          <p:cNvSpPr txBox="1"/>
          <p:nvPr/>
        </p:nvSpPr>
        <p:spPr>
          <a:xfrm>
            <a:off x="5991345" y="5243638"/>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Dallas </a:t>
            </a:r>
            <a:endParaRPr lang="en-US" sz="1800" dirty="0"/>
          </a:p>
        </p:txBody>
      </p:sp>
      <p:sp>
        <p:nvSpPr>
          <p:cNvPr id="45" name="TextBox 44"/>
          <p:cNvSpPr txBox="1"/>
          <p:nvPr/>
        </p:nvSpPr>
        <p:spPr>
          <a:xfrm>
            <a:off x="7006252" y="5244400"/>
            <a:ext cx="94184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Tarrant</a:t>
            </a:r>
            <a:endParaRPr lang="en-US" sz="1800" dirty="0"/>
          </a:p>
        </p:txBody>
      </p:sp>
      <p:sp>
        <p:nvSpPr>
          <p:cNvPr id="46" name="Rectangle 45"/>
          <p:cNvSpPr/>
          <p:nvPr/>
        </p:nvSpPr>
        <p:spPr>
          <a:xfrm>
            <a:off x="7127676" y="5764619"/>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72%</a:t>
            </a:r>
            <a:endParaRPr lang="en-US" b="1" dirty="0"/>
          </a:p>
        </p:txBody>
      </p:sp>
      <p:sp>
        <p:nvSpPr>
          <p:cNvPr id="54" name="TextBox 53"/>
          <p:cNvSpPr txBox="1"/>
          <p:nvPr/>
        </p:nvSpPr>
        <p:spPr>
          <a:xfrm>
            <a:off x="694407" y="1461123"/>
            <a:ext cx="876993" cy="646331"/>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High Risk </a:t>
            </a:r>
            <a:endParaRPr lang="en-US" sz="1800" dirty="0"/>
          </a:p>
        </p:txBody>
      </p:sp>
      <p:sp>
        <p:nvSpPr>
          <p:cNvPr id="55" name="TextBox 54"/>
          <p:cNvSpPr txBox="1"/>
          <p:nvPr/>
        </p:nvSpPr>
        <p:spPr>
          <a:xfrm>
            <a:off x="4656254" y="1517988"/>
            <a:ext cx="876993" cy="646331"/>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High Risk </a:t>
            </a:r>
            <a:endParaRPr lang="en-US" sz="1800" dirty="0"/>
          </a:p>
        </p:txBody>
      </p:sp>
      <p:sp>
        <p:nvSpPr>
          <p:cNvPr id="56" name="TextBox 55"/>
          <p:cNvSpPr txBox="1"/>
          <p:nvPr/>
        </p:nvSpPr>
        <p:spPr>
          <a:xfrm>
            <a:off x="2097166" y="3451353"/>
            <a:ext cx="876993" cy="646331"/>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High Risk </a:t>
            </a:r>
            <a:endParaRPr lang="en-US" sz="1800" dirty="0"/>
          </a:p>
        </p:txBody>
      </p:sp>
      <p:sp>
        <p:nvSpPr>
          <p:cNvPr id="57" name="TextBox 56"/>
          <p:cNvSpPr txBox="1"/>
          <p:nvPr/>
        </p:nvSpPr>
        <p:spPr>
          <a:xfrm>
            <a:off x="808144" y="4863469"/>
            <a:ext cx="876993" cy="646331"/>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High Risk </a:t>
            </a:r>
            <a:endParaRPr lang="en-US" sz="1800" dirty="0"/>
          </a:p>
        </p:txBody>
      </p:sp>
      <p:sp>
        <p:nvSpPr>
          <p:cNvPr id="58" name="TextBox 57"/>
          <p:cNvSpPr txBox="1"/>
          <p:nvPr/>
        </p:nvSpPr>
        <p:spPr>
          <a:xfrm>
            <a:off x="4940597" y="4882424"/>
            <a:ext cx="876993" cy="646331"/>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High Risk </a:t>
            </a:r>
            <a:endParaRPr lang="en-US" sz="1800" dirty="0"/>
          </a:p>
        </p:txBody>
      </p:sp>
    </p:spTree>
    <p:extLst>
      <p:ext uri="{BB962C8B-B14F-4D97-AF65-F5344CB8AC3E}">
        <p14:creationId xmlns:p14="http://schemas.microsoft.com/office/powerpoint/2010/main" val="3837206223"/>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ppt_x"/>
                                          </p:val>
                                        </p:tav>
                                        <p:tav tm="100000">
                                          <p:val>
                                            <p:strVal val="#ppt_x"/>
                                          </p:val>
                                        </p:tav>
                                      </p:tavLst>
                                    </p:anim>
                                    <p:anim calcmode="lin" valueType="num">
                                      <p:cBhvr additive="base">
                                        <p:cTn id="12" dur="500" fill="hold"/>
                                        <p:tgtEl>
                                          <p:spTgt spid="3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ppt_x"/>
                                          </p:val>
                                        </p:tav>
                                        <p:tav tm="100000">
                                          <p:val>
                                            <p:strVal val="#ppt_x"/>
                                          </p:val>
                                        </p:tav>
                                      </p:tavLst>
                                    </p:anim>
                                    <p:anim calcmode="lin" valueType="num">
                                      <p:cBhvr additive="base">
                                        <p:cTn id="16" dur="500" fill="hold"/>
                                        <p:tgtEl>
                                          <p:spTgt spid="3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ppt_x"/>
                                          </p:val>
                                        </p:tav>
                                        <p:tav tm="100000">
                                          <p:val>
                                            <p:strVal val="#ppt_x"/>
                                          </p:val>
                                        </p:tav>
                                      </p:tavLst>
                                    </p:anim>
                                    <p:anim calcmode="lin" valueType="num">
                                      <p:cBhvr additive="base">
                                        <p:cTn id="20" dur="500" fill="hold"/>
                                        <p:tgtEl>
                                          <p:spTgt spid="3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500" fill="hold"/>
                                        <p:tgtEl>
                                          <p:spTgt spid="34"/>
                                        </p:tgtEl>
                                        <p:attrNameLst>
                                          <p:attrName>ppt_x</p:attrName>
                                        </p:attrNameLst>
                                      </p:cBhvr>
                                      <p:tavLst>
                                        <p:tav tm="0">
                                          <p:val>
                                            <p:strVal val="#ppt_x"/>
                                          </p:val>
                                        </p:tav>
                                        <p:tav tm="100000">
                                          <p:val>
                                            <p:strVal val="#ppt_x"/>
                                          </p:val>
                                        </p:tav>
                                      </p:tavLst>
                                    </p:anim>
                                    <p:anim calcmode="lin" valueType="num">
                                      <p:cBhvr additive="base">
                                        <p:cTn id="24" dur="500" fill="hold"/>
                                        <p:tgtEl>
                                          <p:spTgt spid="3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500" fill="hold"/>
                                        <p:tgtEl>
                                          <p:spTgt spid="35"/>
                                        </p:tgtEl>
                                        <p:attrNameLst>
                                          <p:attrName>ppt_x</p:attrName>
                                        </p:attrNameLst>
                                      </p:cBhvr>
                                      <p:tavLst>
                                        <p:tav tm="0">
                                          <p:val>
                                            <p:strVal val="#ppt_x"/>
                                          </p:val>
                                        </p:tav>
                                        <p:tav tm="100000">
                                          <p:val>
                                            <p:strVal val="#ppt_x"/>
                                          </p:val>
                                        </p:tav>
                                      </p:tavLst>
                                    </p:anim>
                                    <p:anim calcmode="lin" valueType="num">
                                      <p:cBhvr additive="base">
                                        <p:cTn id="28" dur="500" fill="hold"/>
                                        <p:tgtEl>
                                          <p:spTgt spid="3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additive="base">
                                        <p:cTn id="31" dur="500" fill="hold"/>
                                        <p:tgtEl>
                                          <p:spTgt spid="36"/>
                                        </p:tgtEl>
                                        <p:attrNameLst>
                                          <p:attrName>ppt_x</p:attrName>
                                        </p:attrNameLst>
                                      </p:cBhvr>
                                      <p:tavLst>
                                        <p:tav tm="0">
                                          <p:val>
                                            <p:strVal val="#ppt_x"/>
                                          </p:val>
                                        </p:tav>
                                        <p:tav tm="100000">
                                          <p:val>
                                            <p:strVal val="#ppt_x"/>
                                          </p:val>
                                        </p:tav>
                                      </p:tavLst>
                                    </p:anim>
                                    <p:anim calcmode="lin" valueType="num">
                                      <p:cBhvr additive="base">
                                        <p:cTn id="32" dur="500" fill="hold"/>
                                        <p:tgtEl>
                                          <p:spTgt spid="3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56"/>
                                        </p:tgtEl>
                                        <p:attrNameLst>
                                          <p:attrName>style.visibility</p:attrName>
                                        </p:attrNameLst>
                                      </p:cBhvr>
                                      <p:to>
                                        <p:strVal val="visible"/>
                                      </p:to>
                                    </p:set>
                                    <p:anim calcmode="lin" valueType="num">
                                      <p:cBhvr additive="base">
                                        <p:cTn id="35" dur="500" fill="hold"/>
                                        <p:tgtEl>
                                          <p:spTgt spid="56"/>
                                        </p:tgtEl>
                                        <p:attrNameLst>
                                          <p:attrName>ppt_x</p:attrName>
                                        </p:attrNameLst>
                                      </p:cBhvr>
                                      <p:tavLst>
                                        <p:tav tm="0">
                                          <p:val>
                                            <p:strVal val="#ppt_x"/>
                                          </p:val>
                                        </p:tav>
                                        <p:tav tm="100000">
                                          <p:val>
                                            <p:strVal val="#ppt_x"/>
                                          </p:val>
                                        </p:tav>
                                      </p:tavLst>
                                    </p:anim>
                                    <p:anim calcmode="lin" valueType="num">
                                      <p:cBhvr additive="base">
                                        <p:cTn id="36"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53"/>
                                        </p:tgtEl>
                                        <p:attrNameLst>
                                          <p:attrName>style.visibility</p:attrName>
                                        </p:attrNameLst>
                                      </p:cBhvr>
                                      <p:to>
                                        <p:strVal val="visible"/>
                                      </p:to>
                                    </p:set>
                                    <p:anim calcmode="lin" valueType="num">
                                      <p:cBhvr additive="base">
                                        <p:cTn id="41" dur="500" fill="hold"/>
                                        <p:tgtEl>
                                          <p:spTgt spid="53"/>
                                        </p:tgtEl>
                                        <p:attrNameLst>
                                          <p:attrName>ppt_x</p:attrName>
                                        </p:attrNameLst>
                                      </p:cBhvr>
                                      <p:tavLst>
                                        <p:tav tm="0">
                                          <p:val>
                                            <p:strVal val="#ppt_x"/>
                                          </p:val>
                                        </p:tav>
                                        <p:tav tm="100000">
                                          <p:val>
                                            <p:strVal val="#ppt_x"/>
                                          </p:val>
                                        </p:tav>
                                      </p:tavLst>
                                    </p:anim>
                                    <p:anim calcmode="lin" valueType="num">
                                      <p:cBhvr additive="base">
                                        <p:cTn id="42" dur="500" fill="hold"/>
                                        <p:tgtEl>
                                          <p:spTgt spid="5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anim calcmode="lin" valueType="num">
                                      <p:cBhvr additive="base">
                                        <p:cTn id="45" dur="500" fill="hold"/>
                                        <p:tgtEl>
                                          <p:spTgt spid="51"/>
                                        </p:tgtEl>
                                        <p:attrNameLst>
                                          <p:attrName>ppt_x</p:attrName>
                                        </p:attrNameLst>
                                      </p:cBhvr>
                                      <p:tavLst>
                                        <p:tav tm="0">
                                          <p:val>
                                            <p:strVal val="#ppt_x"/>
                                          </p:val>
                                        </p:tav>
                                        <p:tav tm="100000">
                                          <p:val>
                                            <p:strVal val="#ppt_x"/>
                                          </p:val>
                                        </p:tav>
                                      </p:tavLst>
                                    </p:anim>
                                    <p:anim calcmode="lin" valueType="num">
                                      <p:cBhvr additive="base">
                                        <p:cTn id="46" dur="500" fill="hold"/>
                                        <p:tgtEl>
                                          <p:spTgt spid="51"/>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additive="base">
                                        <p:cTn id="49" dur="500" fill="hold"/>
                                        <p:tgtEl>
                                          <p:spTgt spid="2"/>
                                        </p:tgtEl>
                                        <p:attrNameLst>
                                          <p:attrName>ppt_x</p:attrName>
                                        </p:attrNameLst>
                                      </p:cBhvr>
                                      <p:tavLst>
                                        <p:tav tm="0">
                                          <p:val>
                                            <p:strVal val="#ppt_x"/>
                                          </p:val>
                                        </p:tav>
                                        <p:tav tm="100000">
                                          <p:val>
                                            <p:strVal val="#ppt_x"/>
                                          </p:val>
                                        </p:tav>
                                      </p:tavLst>
                                    </p:anim>
                                    <p:anim calcmode="lin" valueType="num">
                                      <p:cBhvr additive="base">
                                        <p:cTn id="50" dur="500" fill="hold"/>
                                        <p:tgtEl>
                                          <p:spTgt spid="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additive="base">
                                        <p:cTn id="53" dur="500" fill="hold"/>
                                        <p:tgtEl>
                                          <p:spTgt spid="37"/>
                                        </p:tgtEl>
                                        <p:attrNameLst>
                                          <p:attrName>ppt_x</p:attrName>
                                        </p:attrNameLst>
                                      </p:cBhvr>
                                      <p:tavLst>
                                        <p:tav tm="0">
                                          <p:val>
                                            <p:strVal val="#ppt_x"/>
                                          </p:val>
                                        </p:tav>
                                        <p:tav tm="100000">
                                          <p:val>
                                            <p:strVal val="#ppt_x"/>
                                          </p:val>
                                        </p:tav>
                                      </p:tavLst>
                                    </p:anim>
                                    <p:anim calcmode="lin" valueType="num">
                                      <p:cBhvr additive="base">
                                        <p:cTn id="54" dur="500" fill="hold"/>
                                        <p:tgtEl>
                                          <p:spTgt spid="37"/>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38"/>
                                        </p:tgtEl>
                                        <p:attrNameLst>
                                          <p:attrName>style.visibility</p:attrName>
                                        </p:attrNameLst>
                                      </p:cBhvr>
                                      <p:to>
                                        <p:strVal val="visible"/>
                                      </p:to>
                                    </p:set>
                                    <p:anim calcmode="lin" valueType="num">
                                      <p:cBhvr additive="base">
                                        <p:cTn id="57" dur="500" fill="hold"/>
                                        <p:tgtEl>
                                          <p:spTgt spid="38"/>
                                        </p:tgtEl>
                                        <p:attrNameLst>
                                          <p:attrName>ppt_x</p:attrName>
                                        </p:attrNameLst>
                                      </p:cBhvr>
                                      <p:tavLst>
                                        <p:tav tm="0">
                                          <p:val>
                                            <p:strVal val="#ppt_x"/>
                                          </p:val>
                                        </p:tav>
                                        <p:tav tm="100000">
                                          <p:val>
                                            <p:strVal val="#ppt_x"/>
                                          </p:val>
                                        </p:tav>
                                      </p:tavLst>
                                    </p:anim>
                                    <p:anim calcmode="lin" valueType="num">
                                      <p:cBhvr additive="base">
                                        <p:cTn id="58" dur="500" fill="hold"/>
                                        <p:tgtEl>
                                          <p:spTgt spid="38"/>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39"/>
                                        </p:tgtEl>
                                        <p:attrNameLst>
                                          <p:attrName>style.visibility</p:attrName>
                                        </p:attrNameLst>
                                      </p:cBhvr>
                                      <p:to>
                                        <p:strVal val="visible"/>
                                      </p:to>
                                    </p:set>
                                    <p:anim calcmode="lin" valueType="num">
                                      <p:cBhvr additive="base">
                                        <p:cTn id="61" dur="500" fill="hold"/>
                                        <p:tgtEl>
                                          <p:spTgt spid="39"/>
                                        </p:tgtEl>
                                        <p:attrNameLst>
                                          <p:attrName>ppt_x</p:attrName>
                                        </p:attrNameLst>
                                      </p:cBhvr>
                                      <p:tavLst>
                                        <p:tav tm="0">
                                          <p:val>
                                            <p:strVal val="#ppt_x"/>
                                          </p:val>
                                        </p:tav>
                                        <p:tav tm="100000">
                                          <p:val>
                                            <p:strVal val="#ppt_x"/>
                                          </p:val>
                                        </p:tav>
                                      </p:tavLst>
                                    </p:anim>
                                    <p:anim calcmode="lin" valueType="num">
                                      <p:cBhvr additive="base">
                                        <p:cTn id="62" dur="500" fill="hold"/>
                                        <p:tgtEl>
                                          <p:spTgt spid="39"/>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47"/>
                                        </p:tgtEl>
                                        <p:attrNameLst>
                                          <p:attrName>style.visibility</p:attrName>
                                        </p:attrNameLst>
                                      </p:cBhvr>
                                      <p:to>
                                        <p:strVal val="visible"/>
                                      </p:to>
                                    </p:set>
                                    <p:anim calcmode="lin" valueType="num">
                                      <p:cBhvr additive="base">
                                        <p:cTn id="65" dur="500" fill="hold"/>
                                        <p:tgtEl>
                                          <p:spTgt spid="47"/>
                                        </p:tgtEl>
                                        <p:attrNameLst>
                                          <p:attrName>ppt_x</p:attrName>
                                        </p:attrNameLst>
                                      </p:cBhvr>
                                      <p:tavLst>
                                        <p:tav tm="0">
                                          <p:val>
                                            <p:strVal val="#ppt_x"/>
                                          </p:val>
                                        </p:tav>
                                        <p:tav tm="100000">
                                          <p:val>
                                            <p:strVal val="#ppt_x"/>
                                          </p:val>
                                        </p:tav>
                                      </p:tavLst>
                                    </p:anim>
                                    <p:anim calcmode="lin" valueType="num">
                                      <p:cBhvr additive="base">
                                        <p:cTn id="66" dur="500" fill="hold"/>
                                        <p:tgtEl>
                                          <p:spTgt spid="47"/>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50"/>
                                        </p:tgtEl>
                                        <p:attrNameLst>
                                          <p:attrName>style.visibility</p:attrName>
                                        </p:attrNameLst>
                                      </p:cBhvr>
                                      <p:to>
                                        <p:strVal val="visible"/>
                                      </p:to>
                                    </p:set>
                                    <p:anim calcmode="lin" valueType="num">
                                      <p:cBhvr additive="base">
                                        <p:cTn id="69" dur="500" fill="hold"/>
                                        <p:tgtEl>
                                          <p:spTgt spid="50"/>
                                        </p:tgtEl>
                                        <p:attrNameLst>
                                          <p:attrName>ppt_x</p:attrName>
                                        </p:attrNameLst>
                                      </p:cBhvr>
                                      <p:tavLst>
                                        <p:tav tm="0">
                                          <p:val>
                                            <p:strVal val="#ppt_x"/>
                                          </p:val>
                                        </p:tav>
                                        <p:tav tm="100000">
                                          <p:val>
                                            <p:strVal val="#ppt_x"/>
                                          </p:val>
                                        </p:tav>
                                      </p:tavLst>
                                    </p:anim>
                                    <p:anim calcmode="lin" valueType="num">
                                      <p:cBhvr additive="base">
                                        <p:cTn id="70" dur="500" fill="hold"/>
                                        <p:tgtEl>
                                          <p:spTgt spid="50"/>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52"/>
                                        </p:tgtEl>
                                        <p:attrNameLst>
                                          <p:attrName>style.visibility</p:attrName>
                                        </p:attrNameLst>
                                      </p:cBhvr>
                                      <p:to>
                                        <p:strVal val="visible"/>
                                      </p:to>
                                    </p:set>
                                    <p:anim calcmode="lin" valueType="num">
                                      <p:cBhvr additive="base">
                                        <p:cTn id="73" dur="500" fill="hold"/>
                                        <p:tgtEl>
                                          <p:spTgt spid="52"/>
                                        </p:tgtEl>
                                        <p:attrNameLst>
                                          <p:attrName>ppt_x</p:attrName>
                                        </p:attrNameLst>
                                      </p:cBhvr>
                                      <p:tavLst>
                                        <p:tav tm="0">
                                          <p:val>
                                            <p:strVal val="#ppt_x"/>
                                          </p:val>
                                        </p:tav>
                                        <p:tav tm="100000">
                                          <p:val>
                                            <p:strVal val="#ppt_x"/>
                                          </p:val>
                                        </p:tav>
                                      </p:tavLst>
                                    </p:anim>
                                    <p:anim calcmode="lin" valueType="num">
                                      <p:cBhvr additive="base">
                                        <p:cTn id="74" dur="500" fill="hold"/>
                                        <p:tgtEl>
                                          <p:spTgt spid="52"/>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40"/>
                                        </p:tgtEl>
                                        <p:attrNameLst>
                                          <p:attrName>style.visibility</p:attrName>
                                        </p:attrNameLst>
                                      </p:cBhvr>
                                      <p:to>
                                        <p:strVal val="visible"/>
                                      </p:to>
                                    </p:set>
                                    <p:anim calcmode="lin" valueType="num">
                                      <p:cBhvr additive="base">
                                        <p:cTn id="77" dur="500" fill="hold"/>
                                        <p:tgtEl>
                                          <p:spTgt spid="40"/>
                                        </p:tgtEl>
                                        <p:attrNameLst>
                                          <p:attrName>ppt_x</p:attrName>
                                        </p:attrNameLst>
                                      </p:cBhvr>
                                      <p:tavLst>
                                        <p:tav tm="0">
                                          <p:val>
                                            <p:strVal val="#ppt_x"/>
                                          </p:val>
                                        </p:tav>
                                        <p:tav tm="100000">
                                          <p:val>
                                            <p:strVal val="#ppt_x"/>
                                          </p:val>
                                        </p:tav>
                                      </p:tavLst>
                                    </p:anim>
                                    <p:anim calcmode="lin" valueType="num">
                                      <p:cBhvr additive="base">
                                        <p:cTn id="78" dur="500" fill="hold"/>
                                        <p:tgtEl>
                                          <p:spTgt spid="40"/>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41"/>
                                        </p:tgtEl>
                                        <p:attrNameLst>
                                          <p:attrName>style.visibility</p:attrName>
                                        </p:attrNameLst>
                                      </p:cBhvr>
                                      <p:to>
                                        <p:strVal val="visible"/>
                                      </p:to>
                                    </p:set>
                                    <p:anim calcmode="lin" valueType="num">
                                      <p:cBhvr additive="base">
                                        <p:cTn id="81" dur="500" fill="hold"/>
                                        <p:tgtEl>
                                          <p:spTgt spid="41"/>
                                        </p:tgtEl>
                                        <p:attrNameLst>
                                          <p:attrName>ppt_x</p:attrName>
                                        </p:attrNameLst>
                                      </p:cBhvr>
                                      <p:tavLst>
                                        <p:tav tm="0">
                                          <p:val>
                                            <p:strVal val="#ppt_x"/>
                                          </p:val>
                                        </p:tav>
                                        <p:tav tm="100000">
                                          <p:val>
                                            <p:strVal val="#ppt_x"/>
                                          </p:val>
                                        </p:tav>
                                      </p:tavLst>
                                    </p:anim>
                                    <p:anim calcmode="lin" valueType="num">
                                      <p:cBhvr additive="base">
                                        <p:cTn id="82" dur="500" fill="hold"/>
                                        <p:tgtEl>
                                          <p:spTgt spid="41"/>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43"/>
                                        </p:tgtEl>
                                        <p:attrNameLst>
                                          <p:attrName>style.visibility</p:attrName>
                                        </p:attrNameLst>
                                      </p:cBhvr>
                                      <p:to>
                                        <p:strVal val="visible"/>
                                      </p:to>
                                    </p:set>
                                    <p:anim calcmode="lin" valueType="num">
                                      <p:cBhvr additive="base">
                                        <p:cTn id="85" dur="500" fill="hold"/>
                                        <p:tgtEl>
                                          <p:spTgt spid="43"/>
                                        </p:tgtEl>
                                        <p:attrNameLst>
                                          <p:attrName>ppt_x</p:attrName>
                                        </p:attrNameLst>
                                      </p:cBhvr>
                                      <p:tavLst>
                                        <p:tav tm="0">
                                          <p:val>
                                            <p:strVal val="#ppt_x"/>
                                          </p:val>
                                        </p:tav>
                                        <p:tav tm="100000">
                                          <p:val>
                                            <p:strVal val="#ppt_x"/>
                                          </p:val>
                                        </p:tav>
                                      </p:tavLst>
                                    </p:anim>
                                    <p:anim calcmode="lin" valueType="num">
                                      <p:cBhvr additive="base">
                                        <p:cTn id="86" dur="500" fill="hold"/>
                                        <p:tgtEl>
                                          <p:spTgt spid="43"/>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44"/>
                                        </p:tgtEl>
                                        <p:attrNameLst>
                                          <p:attrName>style.visibility</p:attrName>
                                        </p:attrNameLst>
                                      </p:cBhvr>
                                      <p:to>
                                        <p:strVal val="visible"/>
                                      </p:to>
                                    </p:set>
                                    <p:anim calcmode="lin" valueType="num">
                                      <p:cBhvr additive="base">
                                        <p:cTn id="89" dur="500" fill="hold"/>
                                        <p:tgtEl>
                                          <p:spTgt spid="44"/>
                                        </p:tgtEl>
                                        <p:attrNameLst>
                                          <p:attrName>ppt_x</p:attrName>
                                        </p:attrNameLst>
                                      </p:cBhvr>
                                      <p:tavLst>
                                        <p:tav tm="0">
                                          <p:val>
                                            <p:strVal val="#ppt_x"/>
                                          </p:val>
                                        </p:tav>
                                        <p:tav tm="100000">
                                          <p:val>
                                            <p:strVal val="#ppt_x"/>
                                          </p:val>
                                        </p:tav>
                                      </p:tavLst>
                                    </p:anim>
                                    <p:anim calcmode="lin" valueType="num">
                                      <p:cBhvr additive="base">
                                        <p:cTn id="90" dur="500" fill="hold"/>
                                        <p:tgtEl>
                                          <p:spTgt spid="44"/>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45"/>
                                        </p:tgtEl>
                                        <p:attrNameLst>
                                          <p:attrName>style.visibility</p:attrName>
                                        </p:attrNameLst>
                                      </p:cBhvr>
                                      <p:to>
                                        <p:strVal val="visible"/>
                                      </p:to>
                                    </p:set>
                                    <p:anim calcmode="lin" valueType="num">
                                      <p:cBhvr additive="base">
                                        <p:cTn id="93" dur="500" fill="hold"/>
                                        <p:tgtEl>
                                          <p:spTgt spid="45"/>
                                        </p:tgtEl>
                                        <p:attrNameLst>
                                          <p:attrName>ppt_x</p:attrName>
                                        </p:attrNameLst>
                                      </p:cBhvr>
                                      <p:tavLst>
                                        <p:tav tm="0">
                                          <p:val>
                                            <p:strVal val="#ppt_x"/>
                                          </p:val>
                                        </p:tav>
                                        <p:tav tm="100000">
                                          <p:val>
                                            <p:strVal val="#ppt_x"/>
                                          </p:val>
                                        </p:tav>
                                      </p:tavLst>
                                    </p:anim>
                                    <p:anim calcmode="lin" valueType="num">
                                      <p:cBhvr additive="base">
                                        <p:cTn id="94" dur="500" fill="hold"/>
                                        <p:tgtEl>
                                          <p:spTgt spid="45"/>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46"/>
                                        </p:tgtEl>
                                        <p:attrNameLst>
                                          <p:attrName>style.visibility</p:attrName>
                                        </p:attrNameLst>
                                      </p:cBhvr>
                                      <p:to>
                                        <p:strVal val="visible"/>
                                      </p:to>
                                    </p:set>
                                    <p:anim calcmode="lin" valueType="num">
                                      <p:cBhvr additive="base">
                                        <p:cTn id="97" dur="500" fill="hold"/>
                                        <p:tgtEl>
                                          <p:spTgt spid="46"/>
                                        </p:tgtEl>
                                        <p:attrNameLst>
                                          <p:attrName>ppt_x</p:attrName>
                                        </p:attrNameLst>
                                      </p:cBhvr>
                                      <p:tavLst>
                                        <p:tav tm="0">
                                          <p:val>
                                            <p:strVal val="#ppt_x"/>
                                          </p:val>
                                        </p:tav>
                                        <p:tav tm="100000">
                                          <p:val>
                                            <p:strVal val="#ppt_x"/>
                                          </p:val>
                                        </p:tav>
                                      </p:tavLst>
                                    </p:anim>
                                    <p:anim calcmode="lin" valueType="num">
                                      <p:cBhvr additive="base">
                                        <p:cTn id="98" dur="500" fill="hold"/>
                                        <p:tgtEl>
                                          <p:spTgt spid="46"/>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57"/>
                                        </p:tgtEl>
                                        <p:attrNameLst>
                                          <p:attrName>style.visibility</p:attrName>
                                        </p:attrNameLst>
                                      </p:cBhvr>
                                      <p:to>
                                        <p:strVal val="visible"/>
                                      </p:to>
                                    </p:set>
                                    <p:anim calcmode="lin" valueType="num">
                                      <p:cBhvr additive="base">
                                        <p:cTn id="101" dur="500" fill="hold"/>
                                        <p:tgtEl>
                                          <p:spTgt spid="57"/>
                                        </p:tgtEl>
                                        <p:attrNameLst>
                                          <p:attrName>ppt_x</p:attrName>
                                        </p:attrNameLst>
                                      </p:cBhvr>
                                      <p:tavLst>
                                        <p:tav tm="0">
                                          <p:val>
                                            <p:strVal val="#ppt_x"/>
                                          </p:val>
                                        </p:tav>
                                        <p:tav tm="100000">
                                          <p:val>
                                            <p:strVal val="#ppt_x"/>
                                          </p:val>
                                        </p:tav>
                                      </p:tavLst>
                                    </p:anim>
                                    <p:anim calcmode="lin" valueType="num">
                                      <p:cBhvr additive="base">
                                        <p:cTn id="102" dur="500" fill="hold"/>
                                        <p:tgtEl>
                                          <p:spTgt spid="57"/>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0"/>
                                  </p:stCondLst>
                                  <p:childTnLst>
                                    <p:set>
                                      <p:cBhvr>
                                        <p:cTn id="104" dur="1" fill="hold">
                                          <p:stCondLst>
                                            <p:cond delay="0"/>
                                          </p:stCondLst>
                                        </p:cTn>
                                        <p:tgtEl>
                                          <p:spTgt spid="58"/>
                                        </p:tgtEl>
                                        <p:attrNameLst>
                                          <p:attrName>style.visibility</p:attrName>
                                        </p:attrNameLst>
                                      </p:cBhvr>
                                      <p:to>
                                        <p:strVal val="visible"/>
                                      </p:to>
                                    </p:set>
                                    <p:anim calcmode="lin" valueType="num">
                                      <p:cBhvr additive="base">
                                        <p:cTn id="105" dur="500" fill="hold"/>
                                        <p:tgtEl>
                                          <p:spTgt spid="58"/>
                                        </p:tgtEl>
                                        <p:attrNameLst>
                                          <p:attrName>ppt_x</p:attrName>
                                        </p:attrNameLst>
                                      </p:cBhvr>
                                      <p:tavLst>
                                        <p:tav tm="0">
                                          <p:val>
                                            <p:strVal val="#ppt_x"/>
                                          </p:val>
                                        </p:tav>
                                        <p:tav tm="100000">
                                          <p:val>
                                            <p:strVal val="#ppt_x"/>
                                          </p:val>
                                        </p:tav>
                                      </p:tavLst>
                                    </p:anim>
                                    <p:anim calcmode="lin" valueType="num">
                                      <p:cBhvr additive="base">
                                        <p:cTn id="106"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1" grpId="0" animBg="1"/>
      <p:bldP spid="8" grpId="0" animBg="1"/>
      <p:bldP spid="2" grpId="0"/>
      <p:bldP spid="31" grpId="0" animBg="1"/>
      <p:bldP spid="32" grpId="0" animBg="1"/>
      <p:bldP spid="33" grpId="0" animBg="1"/>
      <p:bldP spid="34" grpId="0" animBg="1"/>
      <p:bldP spid="35" grpId="0" animBg="1"/>
      <p:bldP spid="36" grpId="0" animBg="1"/>
      <p:bldP spid="37" grpId="0" animBg="1"/>
      <p:bldP spid="38" grpId="0" animBg="1"/>
      <p:bldP spid="39" grpId="0" animBg="1"/>
      <p:bldP spid="47" grpId="0" animBg="1"/>
      <p:bldP spid="50" grpId="0" animBg="1"/>
      <p:bldP spid="52" grpId="0" animBg="1"/>
      <p:bldP spid="40" grpId="0" animBg="1"/>
      <p:bldP spid="41" grpId="0" animBg="1"/>
      <p:bldP spid="43" grpId="0" animBg="1"/>
      <p:bldP spid="44" grpId="0" animBg="1"/>
      <p:bldP spid="45" grpId="0" animBg="1"/>
      <p:bldP spid="46" grpId="0" animBg="1"/>
      <p:bldP spid="56" grpId="0" animBg="1"/>
      <p:bldP spid="57" grpId="0" animBg="1"/>
      <p:bldP spid="5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37</a:t>
            </a:fld>
            <a:endParaRPr lang="en-US" dirty="0"/>
          </a:p>
        </p:txBody>
      </p:sp>
      <p:sp>
        <p:nvSpPr>
          <p:cNvPr id="4" name="Title 3"/>
          <p:cNvSpPr>
            <a:spLocks noGrp="1"/>
          </p:cNvSpPr>
          <p:nvPr>
            <p:ph type="title"/>
          </p:nvPr>
        </p:nvSpPr>
        <p:spPr/>
        <p:txBody>
          <a:bodyPr>
            <a:normAutofit fontScale="90000"/>
          </a:bodyPr>
          <a:lstStyle/>
          <a:p>
            <a:r>
              <a:rPr lang="en-US" dirty="0" smtClean="0"/>
              <a:t>Three Year Statewide Re-arrest Rates for Prison Releases and State Jails Have Not Declined </a:t>
            </a:r>
            <a:endParaRPr lang="en-US" dirty="0"/>
          </a:p>
        </p:txBody>
      </p:sp>
      <p:pic>
        <p:nvPicPr>
          <p:cNvPr id="5" name="Picture 4"/>
          <p:cNvPicPr>
            <a:picLocks noChangeAspect="1"/>
          </p:cNvPicPr>
          <p:nvPr/>
        </p:nvPicPr>
        <p:blipFill>
          <a:blip r:embed="rId2"/>
          <a:stretch>
            <a:fillRect/>
          </a:stretch>
        </p:blipFill>
        <p:spPr>
          <a:xfrm>
            <a:off x="93615" y="1050060"/>
            <a:ext cx="1675781" cy="2103795"/>
          </a:xfrm>
          <a:prstGeom prst="rect">
            <a:avLst/>
          </a:prstGeom>
          <a:ln>
            <a:noFill/>
          </a:ln>
          <a:effectLst>
            <a:outerShdw blurRad="292100" dist="139700" dir="2700000" algn="tl" rotWithShape="0">
              <a:srgbClr val="333333">
                <a:alpha val="65000"/>
              </a:srgbClr>
            </a:outerShdw>
          </a:effectLst>
        </p:spPr>
      </p:pic>
      <p:graphicFrame>
        <p:nvGraphicFramePr>
          <p:cNvPr id="6" name="Chart 5"/>
          <p:cNvGraphicFramePr/>
          <p:nvPr>
            <p:extLst>
              <p:ext uri="{D42A27DB-BD31-4B8C-83A1-F6EECF244321}">
                <p14:modId xmlns:p14="http://schemas.microsoft.com/office/powerpoint/2010/main" val="3760440674"/>
              </p:ext>
            </p:extLst>
          </p:nvPr>
        </p:nvGraphicFramePr>
        <p:xfrm>
          <a:off x="1771013" y="1350455"/>
          <a:ext cx="6674628" cy="42164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8035692" y="2632123"/>
            <a:ext cx="1123256" cy="369332"/>
          </a:xfrm>
          <a:prstGeom prst="rect">
            <a:avLst/>
          </a:prstGeom>
          <a:noFill/>
        </p:spPr>
        <p:txBody>
          <a:bodyPr wrap="none" rtlCol="0">
            <a:spAutoFit/>
          </a:bodyPr>
          <a:lstStyle/>
          <a:p>
            <a:r>
              <a:rPr lang="en-US" b="1" dirty="0" smtClean="0">
                <a:solidFill>
                  <a:schemeClr val="accent1">
                    <a:lumMod val="75000"/>
                  </a:schemeClr>
                </a:solidFill>
              </a:rPr>
              <a:t>State Jails</a:t>
            </a:r>
            <a:endParaRPr lang="en-US" b="1" dirty="0">
              <a:solidFill>
                <a:schemeClr val="accent1">
                  <a:lumMod val="75000"/>
                </a:schemeClr>
              </a:solidFill>
            </a:endParaRPr>
          </a:p>
        </p:txBody>
      </p:sp>
      <p:sp>
        <p:nvSpPr>
          <p:cNvPr id="8" name="TextBox 7"/>
          <p:cNvSpPr txBox="1"/>
          <p:nvPr/>
        </p:nvSpPr>
        <p:spPr>
          <a:xfrm>
            <a:off x="8064641" y="3153855"/>
            <a:ext cx="875561" cy="369332"/>
          </a:xfrm>
          <a:prstGeom prst="rect">
            <a:avLst/>
          </a:prstGeom>
          <a:noFill/>
        </p:spPr>
        <p:txBody>
          <a:bodyPr wrap="none" rtlCol="0">
            <a:spAutoFit/>
          </a:bodyPr>
          <a:lstStyle/>
          <a:p>
            <a:r>
              <a:rPr lang="en-US" b="1" dirty="0" smtClean="0">
                <a:solidFill>
                  <a:schemeClr val="accent1">
                    <a:lumMod val="50000"/>
                  </a:schemeClr>
                </a:solidFill>
              </a:rPr>
              <a:t>Prisons</a:t>
            </a:r>
            <a:endParaRPr lang="en-US" b="1" dirty="0">
              <a:solidFill>
                <a:schemeClr val="accent1">
                  <a:lumMod val="50000"/>
                </a:schemeClr>
              </a:solidFill>
            </a:endParaRPr>
          </a:p>
        </p:txBody>
      </p:sp>
      <p:sp>
        <p:nvSpPr>
          <p:cNvPr id="9" name="TextBox 8"/>
          <p:cNvSpPr txBox="1"/>
          <p:nvPr/>
        </p:nvSpPr>
        <p:spPr>
          <a:xfrm>
            <a:off x="3797441" y="1237187"/>
            <a:ext cx="3384068" cy="646331"/>
          </a:xfrm>
          <a:prstGeom prst="rect">
            <a:avLst/>
          </a:prstGeom>
          <a:noFill/>
        </p:spPr>
        <p:txBody>
          <a:bodyPr wrap="none" rtlCol="0">
            <a:spAutoFit/>
          </a:bodyPr>
          <a:lstStyle/>
          <a:p>
            <a:pPr algn="ctr"/>
            <a:r>
              <a:rPr lang="en-US" dirty="0" smtClean="0"/>
              <a:t>Felony Re-Arrests from 2004-2011</a:t>
            </a:r>
          </a:p>
          <a:p>
            <a:pPr algn="ctr"/>
            <a:r>
              <a:rPr lang="en-US" dirty="0" smtClean="0"/>
              <a:t>Prisons and State Jails</a:t>
            </a:r>
            <a:endParaRPr lang="en-US" dirty="0"/>
          </a:p>
        </p:txBody>
      </p:sp>
    </p:spTree>
    <p:extLst>
      <p:ext uri="{BB962C8B-B14F-4D97-AF65-F5344CB8AC3E}">
        <p14:creationId xmlns:p14="http://schemas.microsoft.com/office/powerpoint/2010/main" val="4041019685"/>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38</a:t>
            </a:fld>
            <a:endParaRPr lang="en-US" dirty="0"/>
          </a:p>
        </p:txBody>
      </p:sp>
      <p:sp>
        <p:nvSpPr>
          <p:cNvPr id="4" name="Title 3"/>
          <p:cNvSpPr>
            <a:spLocks noGrp="1"/>
          </p:cNvSpPr>
          <p:nvPr>
            <p:ph type="title"/>
          </p:nvPr>
        </p:nvSpPr>
        <p:spPr/>
        <p:txBody>
          <a:bodyPr>
            <a:normAutofit fontScale="90000"/>
          </a:bodyPr>
          <a:lstStyle/>
          <a:p>
            <a:r>
              <a:rPr lang="en-US" dirty="0" smtClean="0"/>
              <a:t>Three Year Statewide Re-arrest Rates for ISF and Drug Treatment Programs Have Not Declined Either </a:t>
            </a:r>
            <a:endParaRPr lang="en-US" dirty="0"/>
          </a:p>
        </p:txBody>
      </p:sp>
      <p:graphicFrame>
        <p:nvGraphicFramePr>
          <p:cNvPr id="6" name="Chart 5"/>
          <p:cNvGraphicFramePr/>
          <p:nvPr>
            <p:extLst>
              <p:ext uri="{D42A27DB-BD31-4B8C-83A1-F6EECF244321}">
                <p14:modId xmlns:p14="http://schemas.microsoft.com/office/powerpoint/2010/main" val="2198639213"/>
              </p:ext>
            </p:extLst>
          </p:nvPr>
        </p:nvGraphicFramePr>
        <p:xfrm>
          <a:off x="830658" y="1631610"/>
          <a:ext cx="5943600" cy="42164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6231162" y="3065202"/>
            <a:ext cx="2809615" cy="307777"/>
          </a:xfrm>
          <a:prstGeom prst="rect">
            <a:avLst/>
          </a:prstGeom>
          <a:noFill/>
        </p:spPr>
        <p:txBody>
          <a:bodyPr wrap="none" rtlCol="0">
            <a:spAutoFit/>
          </a:bodyPr>
          <a:lstStyle/>
          <a:p>
            <a:r>
              <a:rPr lang="en-US" sz="1400" b="1" dirty="0" smtClean="0">
                <a:solidFill>
                  <a:schemeClr val="accent4">
                    <a:lumMod val="75000"/>
                  </a:schemeClr>
                </a:solidFill>
              </a:rPr>
              <a:t>In-prison Therapeutic Communities</a:t>
            </a:r>
            <a:endParaRPr lang="en-US" sz="1400" b="1" dirty="0">
              <a:solidFill>
                <a:schemeClr val="accent4">
                  <a:lumMod val="75000"/>
                </a:schemeClr>
              </a:solidFill>
            </a:endParaRPr>
          </a:p>
        </p:txBody>
      </p:sp>
      <p:sp>
        <p:nvSpPr>
          <p:cNvPr id="8" name="TextBox 7"/>
          <p:cNvSpPr txBox="1"/>
          <p:nvPr/>
        </p:nvSpPr>
        <p:spPr>
          <a:xfrm>
            <a:off x="6231162" y="3285489"/>
            <a:ext cx="2979342" cy="307777"/>
          </a:xfrm>
          <a:prstGeom prst="rect">
            <a:avLst/>
          </a:prstGeom>
          <a:noFill/>
        </p:spPr>
        <p:txBody>
          <a:bodyPr wrap="none" rtlCol="0">
            <a:spAutoFit/>
          </a:bodyPr>
          <a:lstStyle/>
          <a:p>
            <a:r>
              <a:rPr lang="en-US" sz="1400" b="1" dirty="0" smtClean="0">
                <a:solidFill>
                  <a:schemeClr val="accent4">
                    <a:lumMod val="50000"/>
                  </a:schemeClr>
                </a:solidFill>
              </a:rPr>
              <a:t>Substance Abuse Felony Punishment</a:t>
            </a:r>
            <a:endParaRPr lang="en-US" sz="1400" b="1" dirty="0">
              <a:solidFill>
                <a:schemeClr val="accent4">
                  <a:lumMod val="50000"/>
                </a:schemeClr>
              </a:solidFill>
            </a:endParaRPr>
          </a:p>
        </p:txBody>
      </p:sp>
      <p:sp>
        <p:nvSpPr>
          <p:cNvPr id="9" name="TextBox 8"/>
          <p:cNvSpPr txBox="1"/>
          <p:nvPr/>
        </p:nvSpPr>
        <p:spPr>
          <a:xfrm>
            <a:off x="2209800" y="1352210"/>
            <a:ext cx="3384068" cy="646331"/>
          </a:xfrm>
          <a:prstGeom prst="rect">
            <a:avLst/>
          </a:prstGeom>
          <a:noFill/>
        </p:spPr>
        <p:txBody>
          <a:bodyPr wrap="none" rtlCol="0">
            <a:spAutoFit/>
          </a:bodyPr>
          <a:lstStyle/>
          <a:p>
            <a:pPr algn="ctr"/>
            <a:r>
              <a:rPr lang="en-US" dirty="0" smtClean="0"/>
              <a:t>Felony Re-Arrests from 2007-2011</a:t>
            </a:r>
          </a:p>
          <a:p>
            <a:pPr algn="ctr"/>
            <a:r>
              <a:rPr lang="en-US" dirty="0" smtClean="0"/>
              <a:t>SAFPs, TCs, and ISFs</a:t>
            </a:r>
            <a:endParaRPr lang="en-US" dirty="0"/>
          </a:p>
        </p:txBody>
      </p:sp>
      <p:sp>
        <p:nvSpPr>
          <p:cNvPr id="10" name="TextBox 9"/>
          <p:cNvSpPr txBox="1"/>
          <p:nvPr/>
        </p:nvSpPr>
        <p:spPr>
          <a:xfrm>
            <a:off x="6231162" y="2648184"/>
            <a:ext cx="2523640" cy="307777"/>
          </a:xfrm>
          <a:prstGeom prst="rect">
            <a:avLst/>
          </a:prstGeom>
          <a:noFill/>
        </p:spPr>
        <p:txBody>
          <a:bodyPr wrap="none" rtlCol="0">
            <a:spAutoFit/>
          </a:bodyPr>
          <a:lstStyle/>
          <a:p>
            <a:r>
              <a:rPr lang="en-US" sz="1400" b="1" dirty="0" smtClean="0">
                <a:solidFill>
                  <a:schemeClr val="accent4">
                    <a:lumMod val="60000"/>
                    <a:lumOff val="40000"/>
                  </a:schemeClr>
                </a:solidFill>
              </a:rPr>
              <a:t>Intermediate Sanction Facilities</a:t>
            </a:r>
            <a:endParaRPr lang="en-US" sz="1400" b="1" dirty="0">
              <a:solidFill>
                <a:schemeClr val="accent4">
                  <a:lumMod val="60000"/>
                  <a:lumOff val="40000"/>
                </a:schemeClr>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5462" y="3668095"/>
            <a:ext cx="2268537" cy="269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8357377"/>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39</a:t>
            </a:fld>
            <a:endParaRPr lang="en-US" dirty="0"/>
          </a:p>
        </p:txBody>
      </p:sp>
      <p:sp>
        <p:nvSpPr>
          <p:cNvPr id="4" name="Title 3"/>
          <p:cNvSpPr>
            <a:spLocks noGrp="1"/>
          </p:cNvSpPr>
          <p:nvPr>
            <p:ph type="title"/>
          </p:nvPr>
        </p:nvSpPr>
        <p:spPr/>
        <p:txBody>
          <a:bodyPr>
            <a:normAutofit/>
          </a:bodyPr>
          <a:lstStyle/>
          <a:p>
            <a:r>
              <a:rPr lang="en-US" dirty="0" smtClean="0"/>
              <a:t>Overview </a:t>
            </a:r>
            <a:endParaRPr lang="en-US" dirty="0"/>
          </a:p>
        </p:txBody>
      </p:sp>
      <p:sp>
        <p:nvSpPr>
          <p:cNvPr id="11" name="TextBox 10"/>
          <p:cNvSpPr txBox="1"/>
          <p:nvPr/>
        </p:nvSpPr>
        <p:spPr>
          <a:xfrm>
            <a:off x="1747440" y="1693261"/>
            <a:ext cx="5710036" cy="523220"/>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smtClean="0"/>
              <a:t>Background</a:t>
            </a:r>
            <a:endParaRPr lang="en-US" dirty="0"/>
          </a:p>
        </p:txBody>
      </p:sp>
      <p:sp>
        <p:nvSpPr>
          <p:cNvPr id="14" name="TextBox 13"/>
          <p:cNvSpPr txBox="1"/>
          <p:nvPr/>
        </p:nvSpPr>
        <p:spPr>
          <a:xfrm>
            <a:off x="1747063" y="2800480"/>
            <a:ext cx="5710036" cy="523220"/>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smtClean="0"/>
              <a:t>Big Picture Themes   </a:t>
            </a:r>
            <a:endParaRPr lang="en-US" dirty="0"/>
          </a:p>
        </p:txBody>
      </p:sp>
      <p:sp>
        <p:nvSpPr>
          <p:cNvPr id="15" name="TextBox 14"/>
          <p:cNvSpPr txBox="1"/>
          <p:nvPr/>
        </p:nvSpPr>
        <p:spPr>
          <a:xfrm>
            <a:off x="1737137" y="3879057"/>
            <a:ext cx="5710036" cy="523220"/>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smtClean="0"/>
              <a:t>Evaluation Plan  </a:t>
            </a:r>
            <a:endParaRPr lang="en-US" dirty="0"/>
          </a:p>
        </p:txBody>
      </p:sp>
      <p:sp>
        <p:nvSpPr>
          <p:cNvPr id="5" name="Right Arrow 4"/>
          <p:cNvSpPr/>
          <p:nvPr/>
        </p:nvSpPr>
        <p:spPr>
          <a:xfrm>
            <a:off x="1155527" y="3873485"/>
            <a:ext cx="458334" cy="519678"/>
          </a:xfrm>
          <a:prstGeom prst="rightArrow">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endParaRPr lang="en-US" sz="1050" b="1">
              <a:solidFill>
                <a:schemeClr val="bg1"/>
              </a:solidFill>
            </a:endParaRPr>
          </a:p>
        </p:txBody>
      </p:sp>
    </p:spTree>
    <p:extLst>
      <p:ext uri="{BB962C8B-B14F-4D97-AF65-F5344CB8AC3E}">
        <p14:creationId xmlns:p14="http://schemas.microsoft.com/office/powerpoint/2010/main" val="1640155349"/>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40</a:t>
            </a:fld>
            <a:endParaRPr lang="en-US" dirty="0"/>
          </a:p>
        </p:txBody>
      </p:sp>
      <p:sp>
        <p:nvSpPr>
          <p:cNvPr id="3" name="Text Placeholder 2"/>
          <p:cNvSpPr>
            <a:spLocks noGrp="1"/>
          </p:cNvSpPr>
          <p:nvPr>
            <p:ph type="body" sz="quarter" idx="13"/>
          </p:nvPr>
        </p:nvSpPr>
        <p:spPr/>
        <p:txBody>
          <a:bodyPr/>
          <a:lstStyle/>
          <a:p>
            <a:endParaRPr lang="en-US"/>
          </a:p>
        </p:txBody>
      </p:sp>
      <p:sp>
        <p:nvSpPr>
          <p:cNvPr id="4" name="Title 3"/>
          <p:cNvSpPr>
            <a:spLocks noGrp="1"/>
          </p:cNvSpPr>
          <p:nvPr>
            <p:ph type="title"/>
          </p:nvPr>
        </p:nvSpPr>
        <p:spPr/>
        <p:txBody>
          <a:bodyPr/>
          <a:lstStyle/>
          <a:p>
            <a:r>
              <a:rPr lang="en-US" dirty="0" smtClean="0"/>
              <a:t>Need for Evaluation Agenda at County Level </a:t>
            </a:r>
            <a:endParaRPr lang="en-US" dirty="0"/>
          </a:p>
        </p:txBody>
      </p:sp>
      <p:sp>
        <p:nvSpPr>
          <p:cNvPr id="5" name="TextBox 4"/>
          <p:cNvSpPr txBox="1"/>
          <p:nvPr/>
        </p:nvSpPr>
        <p:spPr>
          <a:xfrm>
            <a:off x="894622" y="1341660"/>
            <a:ext cx="7680960" cy="954107"/>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smtClean="0"/>
              <a:t>1.  Identify major recidivism reduction programs or initiatives that have been adopted/sold</a:t>
            </a:r>
            <a:endParaRPr lang="en-US" dirty="0"/>
          </a:p>
        </p:txBody>
      </p:sp>
      <p:sp>
        <p:nvSpPr>
          <p:cNvPr id="6" name="TextBox 5"/>
          <p:cNvSpPr txBox="1"/>
          <p:nvPr/>
        </p:nvSpPr>
        <p:spPr>
          <a:xfrm>
            <a:off x="894622" y="2768745"/>
            <a:ext cx="7680960" cy="954107"/>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smtClean="0"/>
              <a:t>2.  Start evaluating the largest of these initiatives to determine effectiveness</a:t>
            </a:r>
            <a:endParaRPr lang="en-US" dirty="0"/>
          </a:p>
        </p:txBody>
      </p:sp>
      <p:sp>
        <p:nvSpPr>
          <p:cNvPr id="7" name="TextBox 6"/>
          <p:cNvSpPr txBox="1"/>
          <p:nvPr/>
        </p:nvSpPr>
        <p:spPr>
          <a:xfrm>
            <a:off x="894622" y="4195831"/>
            <a:ext cx="7680960" cy="1384995"/>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smtClean="0"/>
              <a:t>3. Generate recommendations for improvements with an accountability work plan to implement improvements</a:t>
            </a:r>
            <a:endParaRPr lang="en-US" dirty="0"/>
          </a:p>
        </p:txBody>
      </p:sp>
    </p:spTree>
    <p:extLst>
      <p:ext uri="{BB962C8B-B14F-4D97-AF65-F5344CB8AC3E}">
        <p14:creationId xmlns:p14="http://schemas.microsoft.com/office/powerpoint/2010/main" val="696822410"/>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41</a:t>
            </a:fld>
            <a:endParaRPr lang="en-US" dirty="0"/>
          </a:p>
        </p:txBody>
      </p:sp>
      <p:sp>
        <p:nvSpPr>
          <p:cNvPr id="3" name="Text Placeholder 2"/>
          <p:cNvSpPr>
            <a:spLocks noGrp="1"/>
          </p:cNvSpPr>
          <p:nvPr>
            <p:ph type="body" sz="quarter" idx="13"/>
          </p:nvPr>
        </p:nvSpPr>
        <p:spPr/>
        <p:txBody>
          <a:bodyPr/>
          <a:lstStyle/>
          <a:p>
            <a:endParaRPr lang="en-US"/>
          </a:p>
        </p:txBody>
      </p:sp>
      <p:sp>
        <p:nvSpPr>
          <p:cNvPr id="4" name="Title 3"/>
          <p:cNvSpPr>
            <a:spLocks noGrp="1"/>
          </p:cNvSpPr>
          <p:nvPr>
            <p:ph type="title"/>
          </p:nvPr>
        </p:nvSpPr>
        <p:spPr/>
        <p:txBody>
          <a:bodyPr/>
          <a:lstStyle/>
          <a:p>
            <a:r>
              <a:rPr lang="en-US" dirty="0" smtClean="0"/>
              <a:t>First Key Step is Agreement on Inventory</a:t>
            </a:r>
            <a:endParaRPr lang="en-US" dirty="0"/>
          </a:p>
        </p:txBody>
      </p:sp>
      <p:sp>
        <p:nvSpPr>
          <p:cNvPr id="5" name="TextBox 4"/>
          <p:cNvSpPr txBox="1"/>
          <p:nvPr/>
        </p:nvSpPr>
        <p:spPr>
          <a:xfrm>
            <a:off x="874515" y="1213119"/>
            <a:ext cx="7361394" cy="707886"/>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sz="2000" dirty="0" smtClean="0"/>
              <a:t>How many programs in county are targeting recidivism reduction as main goal?</a:t>
            </a:r>
            <a:endParaRPr lang="en-US" sz="2000" dirty="0"/>
          </a:p>
        </p:txBody>
      </p:sp>
      <p:sp>
        <p:nvSpPr>
          <p:cNvPr id="6" name="TextBox 5"/>
          <p:cNvSpPr txBox="1"/>
          <p:nvPr/>
        </p:nvSpPr>
        <p:spPr>
          <a:xfrm>
            <a:off x="1516963" y="3184630"/>
            <a:ext cx="6752839" cy="707886"/>
          </a:xfrm>
          <a:prstGeom prst="rect">
            <a:avLst/>
          </a:prstGeom>
          <a:solidFill>
            <a:schemeClr val="bg1">
              <a:lumMod val="50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sz="2000" dirty="0" smtClean="0"/>
              <a:t>What are the target </a:t>
            </a:r>
            <a:r>
              <a:rPr lang="en-US" sz="2000" dirty="0" smtClean="0"/>
              <a:t>populations of these programs in terms of risk and needs?</a:t>
            </a:r>
            <a:endParaRPr lang="en-US" sz="2000" dirty="0"/>
          </a:p>
        </p:txBody>
      </p:sp>
      <p:sp>
        <p:nvSpPr>
          <p:cNvPr id="7" name="TextBox 6"/>
          <p:cNvSpPr txBox="1"/>
          <p:nvPr/>
        </p:nvSpPr>
        <p:spPr>
          <a:xfrm>
            <a:off x="1526387" y="3989434"/>
            <a:ext cx="6752839" cy="400110"/>
          </a:xfrm>
          <a:prstGeom prst="rect">
            <a:avLst/>
          </a:prstGeom>
          <a:solidFill>
            <a:schemeClr val="bg1">
              <a:lumMod val="50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sz="2000" dirty="0" smtClean="0"/>
              <a:t>What is the size of the different target </a:t>
            </a:r>
            <a:r>
              <a:rPr lang="en-US" sz="2000" dirty="0" smtClean="0"/>
              <a:t>populations?</a:t>
            </a:r>
            <a:endParaRPr lang="en-US" sz="2000" dirty="0"/>
          </a:p>
        </p:txBody>
      </p:sp>
      <p:sp>
        <p:nvSpPr>
          <p:cNvPr id="8" name="TextBox 7"/>
          <p:cNvSpPr txBox="1"/>
          <p:nvPr/>
        </p:nvSpPr>
        <p:spPr>
          <a:xfrm>
            <a:off x="1515513" y="4535860"/>
            <a:ext cx="6752839" cy="400110"/>
          </a:xfrm>
          <a:prstGeom prst="rect">
            <a:avLst/>
          </a:prstGeom>
          <a:solidFill>
            <a:schemeClr val="bg1">
              <a:lumMod val="50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sz="2000" dirty="0" smtClean="0"/>
              <a:t>How are outcomes defined and measured for the programs?</a:t>
            </a:r>
            <a:endParaRPr lang="en-US" sz="2000" dirty="0"/>
          </a:p>
        </p:txBody>
      </p:sp>
      <p:sp>
        <p:nvSpPr>
          <p:cNvPr id="9" name="TextBox 8"/>
          <p:cNvSpPr txBox="1"/>
          <p:nvPr/>
        </p:nvSpPr>
        <p:spPr>
          <a:xfrm>
            <a:off x="882739" y="5132384"/>
            <a:ext cx="7361394" cy="707886"/>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sz="2000" dirty="0" smtClean="0"/>
              <a:t>Need to Distinguish Programs Directed at Reducing Recidivism vs. “Services</a:t>
            </a:r>
            <a:r>
              <a:rPr lang="en-US" sz="2000" dirty="0" smtClean="0"/>
              <a:t>” for Offender Populations </a:t>
            </a:r>
            <a:endParaRPr lang="en-US" sz="2000" dirty="0"/>
          </a:p>
        </p:txBody>
      </p:sp>
      <p:sp>
        <p:nvSpPr>
          <p:cNvPr id="10" name="TextBox 9"/>
          <p:cNvSpPr txBox="1"/>
          <p:nvPr/>
        </p:nvSpPr>
        <p:spPr>
          <a:xfrm>
            <a:off x="1505875" y="2036718"/>
            <a:ext cx="6752839" cy="1015663"/>
          </a:xfrm>
          <a:prstGeom prst="rect">
            <a:avLst/>
          </a:prstGeom>
          <a:solidFill>
            <a:schemeClr val="bg1">
              <a:lumMod val="50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sz="2000" dirty="0" smtClean="0"/>
              <a:t>Can program administrators track basic statistics like number of people served and number of people completing programs</a:t>
            </a:r>
            <a:r>
              <a:rPr lang="en-US" sz="2000" dirty="0" smtClean="0"/>
              <a:t>?</a:t>
            </a:r>
            <a:endParaRPr lang="en-US" sz="2000" dirty="0"/>
          </a:p>
        </p:txBody>
      </p:sp>
    </p:spTree>
    <p:extLst>
      <p:ext uri="{BB962C8B-B14F-4D97-AF65-F5344CB8AC3E}">
        <p14:creationId xmlns:p14="http://schemas.microsoft.com/office/powerpoint/2010/main" val="1610286901"/>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42</a:t>
            </a:fld>
            <a:endParaRPr lang="en-US" dirty="0"/>
          </a:p>
        </p:txBody>
      </p:sp>
      <p:sp>
        <p:nvSpPr>
          <p:cNvPr id="4" name="Title 3"/>
          <p:cNvSpPr>
            <a:spLocks noGrp="1"/>
          </p:cNvSpPr>
          <p:nvPr>
            <p:ph type="title"/>
          </p:nvPr>
        </p:nvSpPr>
        <p:spPr/>
        <p:txBody>
          <a:bodyPr/>
          <a:lstStyle/>
          <a:p>
            <a:r>
              <a:rPr lang="en-US" dirty="0" smtClean="0"/>
              <a:t>Evaluation Needs to Examine Fidelity </a:t>
            </a:r>
            <a:endParaRPr lang="en-US" dirty="0"/>
          </a:p>
        </p:txBody>
      </p:sp>
      <p:sp>
        <p:nvSpPr>
          <p:cNvPr id="5" name="Rounded Rectangle 4"/>
          <p:cNvSpPr/>
          <p:nvPr/>
        </p:nvSpPr>
        <p:spPr>
          <a:xfrm>
            <a:off x="640565" y="2062561"/>
            <a:ext cx="3053558" cy="463642"/>
          </a:xfrm>
          <a:prstGeom prst="round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tx2"/>
                </a:solidFill>
              </a:rPr>
              <a:t>Program Effectiveness</a:t>
            </a:r>
          </a:p>
        </p:txBody>
      </p:sp>
      <p:sp>
        <p:nvSpPr>
          <p:cNvPr id="6" name="Rounded Rectangle 5"/>
          <p:cNvSpPr/>
          <p:nvPr/>
        </p:nvSpPr>
        <p:spPr>
          <a:xfrm>
            <a:off x="2381446" y="2666168"/>
            <a:ext cx="1825859" cy="919401"/>
          </a:xfrm>
          <a:prstGeom prst="round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spAutoFit/>
          </a:bodyPr>
          <a:lstStyle/>
          <a:p>
            <a:pPr algn="ctr"/>
            <a:r>
              <a:rPr lang="en-US" sz="1600" b="1" dirty="0" smtClean="0">
                <a:solidFill>
                  <a:srgbClr val="000000"/>
                </a:solidFill>
              </a:rPr>
              <a:t>Based on proven, effective principles</a:t>
            </a:r>
            <a:endParaRPr lang="en-US" sz="1600" b="1" dirty="0">
              <a:solidFill>
                <a:srgbClr val="000000"/>
              </a:solidFill>
            </a:endParaRPr>
          </a:p>
        </p:txBody>
      </p:sp>
      <p:sp>
        <p:nvSpPr>
          <p:cNvPr id="7" name="Rounded Rectangle 6"/>
          <p:cNvSpPr/>
          <p:nvPr/>
        </p:nvSpPr>
        <p:spPr>
          <a:xfrm>
            <a:off x="146979" y="3146436"/>
            <a:ext cx="1826717" cy="919401"/>
          </a:xfrm>
          <a:prstGeom prst="round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spAutoFit/>
          </a:bodyPr>
          <a:lstStyle/>
          <a:p>
            <a:pPr algn="ctr"/>
            <a:r>
              <a:rPr lang="en-US" sz="1600" b="1" dirty="0" smtClean="0">
                <a:solidFill>
                  <a:srgbClr val="000000"/>
                </a:solidFill>
              </a:rPr>
              <a:t>Matched  with correct client population</a:t>
            </a:r>
            <a:endParaRPr lang="en-US" sz="1600" b="1" dirty="0">
              <a:solidFill>
                <a:srgbClr val="000000"/>
              </a:solidFill>
            </a:endParaRPr>
          </a:p>
        </p:txBody>
      </p:sp>
      <p:sp>
        <p:nvSpPr>
          <p:cNvPr id="8" name="Rounded Rectangle 7"/>
          <p:cNvSpPr/>
          <p:nvPr/>
        </p:nvSpPr>
        <p:spPr>
          <a:xfrm>
            <a:off x="2381445" y="3995077"/>
            <a:ext cx="1825859" cy="646986"/>
          </a:xfrm>
          <a:prstGeom prst="round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spAutoFit/>
          </a:bodyPr>
          <a:lstStyle/>
          <a:p>
            <a:pPr algn="ctr"/>
            <a:r>
              <a:rPr lang="en-US" sz="1600" b="1" dirty="0" smtClean="0">
                <a:solidFill>
                  <a:srgbClr val="000000"/>
                </a:solidFill>
              </a:rPr>
              <a:t>Implemented as designed</a:t>
            </a:r>
            <a:endParaRPr lang="en-US" sz="1600" b="1" dirty="0">
              <a:solidFill>
                <a:srgbClr val="000000"/>
              </a:solidFill>
            </a:endParaRPr>
          </a:p>
        </p:txBody>
      </p:sp>
      <p:sp>
        <p:nvSpPr>
          <p:cNvPr id="9" name="Rounded Rectangle 8"/>
          <p:cNvSpPr/>
          <p:nvPr/>
        </p:nvSpPr>
        <p:spPr>
          <a:xfrm>
            <a:off x="146979" y="4586685"/>
            <a:ext cx="1826717" cy="919401"/>
          </a:xfrm>
          <a:prstGeom prst="round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spAutoFit/>
          </a:bodyPr>
          <a:lstStyle/>
          <a:p>
            <a:pPr algn="ctr"/>
            <a:r>
              <a:rPr lang="en-US" sz="1600" b="1" dirty="0" smtClean="0">
                <a:solidFill>
                  <a:srgbClr val="000000"/>
                </a:solidFill>
              </a:rPr>
              <a:t>Staff trained in assessments and service delivery</a:t>
            </a:r>
            <a:endParaRPr lang="en-US" sz="1600" b="1" dirty="0">
              <a:solidFill>
                <a:srgbClr val="000000"/>
              </a:solidFill>
            </a:endParaRPr>
          </a:p>
        </p:txBody>
      </p:sp>
      <p:sp>
        <p:nvSpPr>
          <p:cNvPr id="10" name="Rounded Rectangle 9"/>
          <p:cNvSpPr/>
          <p:nvPr/>
        </p:nvSpPr>
        <p:spPr>
          <a:xfrm>
            <a:off x="2381437" y="5084087"/>
            <a:ext cx="1825859" cy="1191816"/>
          </a:xfrm>
          <a:prstGeom prst="round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spAutoFit/>
          </a:bodyPr>
          <a:lstStyle/>
          <a:p>
            <a:pPr algn="ctr"/>
            <a:r>
              <a:rPr lang="en-US" sz="1600" b="1" dirty="0" smtClean="0">
                <a:solidFill>
                  <a:srgbClr val="000000"/>
                </a:solidFill>
              </a:rPr>
              <a:t>Performance tracked and measured against expectations</a:t>
            </a:r>
            <a:endParaRPr lang="en-US" sz="1600" b="1" dirty="0">
              <a:solidFill>
                <a:srgbClr val="000000"/>
              </a:solidFill>
            </a:endParaRPr>
          </a:p>
        </p:txBody>
      </p:sp>
      <p:cxnSp>
        <p:nvCxnSpPr>
          <p:cNvPr id="11" name="Straight Arrow Connector 10"/>
          <p:cNvCxnSpPr>
            <a:stCxn id="5" idx="2"/>
          </p:cNvCxnSpPr>
          <p:nvPr/>
        </p:nvCxnSpPr>
        <p:spPr>
          <a:xfrm>
            <a:off x="2167344" y="2526203"/>
            <a:ext cx="0" cy="3153792"/>
          </a:xfrm>
          <a:prstGeom prst="straightConnector1">
            <a:avLst/>
          </a:prstGeom>
          <a:ln>
            <a:solidFill>
              <a:schemeClr val="tx1">
                <a:lumMod val="75000"/>
                <a:lumOff val="25000"/>
              </a:schemeClr>
            </a:solidFill>
            <a:tailEnd type="none"/>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a:endCxn id="6" idx="1"/>
          </p:cNvCxnSpPr>
          <p:nvPr/>
        </p:nvCxnSpPr>
        <p:spPr>
          <a:xfrm>
            <a:off x="2167344" y="3125868"/>
            <a:ext cx="214102" cy="1"/>
          </a:xfrm>
          <a:prstGeom prst="line">
            <a:avLst/>
          </a:prstGeom>
          <a:ln>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a:endCxn id="7" idx="3"/>
          </p:cNvCxnSpPr>
          <p:nvPr/>
        </p:nvCxnSpPr>
        <p:spPr>
          <a:xfrm flipH="1">
            <a:off x="1973696" y="3606137"/>
            <a:ext cx="193648" cy="0"/>
          </a:xfrm>
          <a:prstGeom prst="line">
            <a:avLst/>
          </a:prstGeom>
          <a:ln>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a:endCxn id="9" idx="3"/>
          </p:cNvCxnSpPr>
          <p:nvPr/>
        </p:nvCxnSpPr>
        <p:spPr>
          <a:xfrm flipH="1">
            <a:off x="1973696" y="5046386"/>
            <a:ext cx="193648" cy="0"/>
          </a:xfrm>
          <a:prstGeom prst="line">
            <a:avLst/>
          </a:prstGeom>
          <a:ln>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a:stCxn id="8" idx="1"/>
          </p:cNvCxnSpPr>
          <p:nvPr/>
        </p:nvCxnSpPr>
        <p:spPr>
          <a:xfrm flipH="1">
            <a:off x="2167344" y="4318570"/>
            <a:ext cx="214101" cy="0"/>
          </a:xfrm>
          <a:prstGeom prst="line">
            <a:avLst/>
          </a:prstGeom>
          <a:ln>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a:stCxn id="10" idx="1"/>
          </p:cNvCxnSpPr>
          <p:nvPr/>
        </p:nvCxnSpPr>
        <p:spPr>
          <a:xfrm flipH="1">
            <a:off x="2167344" y="5679995"/>
            <a:ext cx="214093" cy="0"/>
          </a:xfrm>
          <a:prstGeom prst="line">
            <a:avLst/>
          </a:prstGeom>
          <a:ln>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4563975" y="2725554"/>
            <a:ext cx="4345000" cy="1107996"/>
          </a:xfrm>
          <a:prstGeom prst="rect">
            <a:avLst/>
          </a:prstGeom>
          <a:noFill/>
          <a:effectLst/>
        </p:spPr>
        <p:txBody>
          <a:bodyPr wrap="square" rtlCol="0">
            <a:spAutoFit/>
          </a:bodyPr>
          <a:lstStyle/>
          <a:p>
            <a:r>
              <a:rPr lang="en-US" b="1" u="sng" dirty="0" smtClean="0">
                <a:solidFill>
                  <a:schemeClr val="accent2"/>
                </a:solidFill>
                <a:cs typeface="Helvetica Light"/>
              </a:rPr>
              <a:t>Who:</a:t>
            </a:r>
          </a:p>
          <a:p>
            <a:r>
              <a:rPr lang="en-US" sz="1600" dirty="0" smtClean="0">
                <a:solidFill>
                  <a:srgbClr val="000000"/>
                </a:solidFill>
                <a:cs typeface="Helvetica Light"/>
              </a:rPr>
              <a:t>Programs that target high-risk individuals are more likely to have a significant impact on recidivism. </a:t>
            </a:r>
            <a:endParaRPr lang="en-US" sz="1600" dirty="0">
              <a:solidFill>
                <a:srgbClr val="000000"/>
              </a:solidFill>
              <a:cs typeface="Helvetica Light"/>
            </a:endParaRPr>
          </a:p>
        </p:txBody>
      </p:sp>
      <p:sp>
        <p:nvSpPr>
          <p:cNvPr id="18" name="TextBox 17"/>
          <p:cNvSpPr txBox="1"/>
          <p:nvPr/>
        </p:nvSpPr>
        <p:spPr>
          <a:xfrm>
            <a:off x="4563975" y="5230891"/>
            <a:ext cx="4345001" cy="1107996"/>
          </a:xfrm>
          <a:prstGeom prst="rect">
            <a:avLst/>
          </a:prstGeom>
          <a:noFill/>
          <a:effectLst/>
        </p:spPr>
        <p:txBody>
          <a:bodyPr wrap="square" rtlCol="0">
            <a:spAutoFit/>
          </a:bodyPr>
          <a:lstStyle/>
          <a:p>
            <a:r>
              <a:rPr lang="en-US" b="1" u="sng" dirty="0" smtClean="0">
                <a:solidFill>
                  <a:schemeClr val="accent2"/>
                </a:solidFill>
                <a:cs typeface="Helvetica Light"/>
              </a:rPr>
              <a:t>How Well:</a:t>
            </a:r>
          </a:p>
          <a:p>
            <a:r>
              <a:rPr lang="en-US" sz="1600" dirty="0" smtClean="0">
                <a:solidFill>
                  <a:srgbClr val="000000"/>
                </a:solidFill>
                <a:cs typeface="Helvetica Light"/>
              </a:rPr>
              <a:t>Assessing how well a program is executed can reveal whether or not a program has the capability to deliver evidence-based interventions.</a:t>
            </a:r>
          </a:p>
        </p:txBody>
      </p:sp>
      <p:sp>
        <p:nvSpPr>
          <p:cNvPr id="19" name="Rectangle 18"/>
          <p:cNvSpPr/>
          <p:nvPr/>
        </p:nvSpPr>
        <p:spPr>
          <a:xfrm>
            <a:off x="4563975" y="3855112"/>
            <a:ext cx="4345001" cy="1354217"/>
          </a:xfrm>
          <a:prstGeom prst="rect">
            <a:avLst/>
          </a:prstGeom>
          <a:effectLst/>
        </p:spPr>
        <p:txBody>
          <a:bodyPr wrap="square">
            <a:spAutoFit/>
          </a:bodyPr>
          <a:lstStyle/>
          <a:p>
            <a:r>
              <a:rPr lang="en-US" b="1" u="sng" dirty="0" smtClean="0">
                <a:solidFill>
                  <a:schemeClr val="accent2"/>
                </a:solidFill>
                <a:cs typeface="Helvetica Light"/>
              </a:rPr>
              <a:t>What:</a:t>
            </a:r>
          </a:p>
          <a:p>
            <a:r>
              <a:rPr lang="en-US" sz="1600" dirty="0" smtClean="0">
                <a:solidFill>
                  <a:srgbClr val="000000"/>
                </a:solidFill>
                <a:cs typeface="Helvetica Light"/>
              </a:rPr>
              <a:t>Certain programs are more effective than others - effectiveness can relate to the </a:t>
            </a:r>
            <a:r>
              <a:rPr lang="en-US" sz="1600" b="1" dirty="0" smtClean="0">
                <a:solidFill>
                  <a:srgbClr val="000000"/>
                </a:solidFill>
                <a:cs typeface="Helvetica Light"/>
              </a:rPr>
              <a:t>type</a:t>
            </a:r>
            <a:r>
              <a:rPr lang="en-US" sz="1600" dirty="0" smtClean="0">
                <a:solidFill>
                  <a:srgbClr val="000000"/>
                </a:solidFill>
                <a:cs typeface="Helvetica Light"/>
              </a:rPr>
              <a:t> of program and </a:t>
            </a:r>
            <a:r>
              <a:rPr lang="en-US" sz="1600" b="1" dirty="0" smtClean="0">
                <a:solidFill>
                  <a:srgbClr val="000000"/>
                </a:solidFill>
                <a:cs typeface="Helvetica Light"/>
              </a:rPr>
              <a:t>where</a:t>
            </a:r>
            <a:r>
              <a:rPr lang="en-US" sz="1600" dirty="0" smtClean="0">
                <a:solidFill>
                  <a:srgbClr val="000000"/>
                </a:solidFill>
                <a:cs typeface="Helvetica Light"/>
              </a:rPr>
              <a:t> it is delivered (in a prison vs. in the community). </a:t>
            </a:r>
            <a:endParaRPr lang="en-US" sz="1600" dirty="0">
              <a:solidFill>
                <a:srgbClr val="000000"/>
              </a:solidFill>
            </a:endParaRPr>
          </a:p>
        </p:txBody>
      </p:sp>
      <p:sp>
        <p:nvSpPr>
          <p:cNvPr id="20" name="TextBox 19"/>
          <p:cNvSpPr txBox="1"/>
          <p:nvPr/>
        </p:nvSpPr>
        <p:spPr>
          <a:xfrm>
            <a:off x="4563975" y="2062561"/>
            <a:ext cx="4345002" cy="707886"/>
          </a:xfrm>
          <a:prstGeom prst="rect">
            <a:avLst/>
          </a:prstGeom>
          <a:noFill/>
          <a:effectLst/>
        </p:spPr>
        <p:txBody>
          <a:bodyPr wrap="square" rtlCol="0">
            <a:spAutoFit/>
          </a:bodyPr>
          <a:lstStyle/>
          <a:p>
            <a:pPr algn="ctr"/>
            <a:r>
              <a:rPr lang="en-US" sz="2000" b="1" dirty="0" smtClean="0">
                <a:solidFill>
                  <a:schemeClr val="tx2"/>
                </a:solidFill>
                <a:cs typeface="Helvetica Light"/>
              </a:rPr>
              <a:t>What works with offender programming?</a:t>
            </a:r>
          </a:p>
        </p:txBody>
      </p:sp>
      <p:sp>
        <p:nvSpPr>
          <p:cNvPr id="21" name="TextBox 20"/>
          <p:cNvSpPr txBox="1"/>
          <p:nvPr/>
        </p:nvSpPr>
        <p:spPr>
          <a:xfrm>
            <a:off x="4231995" y="1179752"/>
            <a:ext cx="4473388" cy="646331"/>
          </a:xfrm>
          <a:prstGeom prst="rect">
            <a:avLst/>
          </a:prstGeom>
          <a:solidFill>
            <a:schemeClr val="bg1">
              <a:lumMod val="75000"/>
            </a:schemeClr>
          </a:solidFill>
          <a:ln>
            <a:noFill/>
          </a:ln>
          <a:effectLst/>
        </p:spPr>
        <p:txBody>
          <a:bodyPr wrap="square" rtlCol="0" anchor="ctr">
            <a:spAutoFit/>
          </a:bodyPr>
          <a:lstStyle/>
          <a:p>
            <a:r>
              <a:rPr lang="en-US" dirty="0" smtClean="0"/>
              <a:t>Make sure evidence-based </a:t>
            </a:r>
            <a:r>
              <a:rPr lang="en-US" dirty="0"/>
              <a:t>programs </a:t>
            </a:r>
            <a:r>
              <a:rPr lang="en-US" dirty="0" smtClean="0"/>
              <a:t>are </a:t>
            </a:r>
            <a:r>
              <a:rPr lang="en-US" b="1" dirty="0" smtClean="0"/>
              <a:t>implemented as designed</a:t>
            </a:r>
            <a:endParaRPr lang="en-US" sz="400" b="1" dirty="0" smtClean="0"/>
          </a:p>
        </p:txBody>
      </p:sp>
      <p:sp>
        <p:nvSpPr>
          <p:cNvPr id="22" name="TextBox 21"/>
          <p:cNvSpPr txBox="1"/>
          <p:nvPr/>
        </p:nvSpPr>
        <p:spPr>
          <a:xfrm>
            <a:off x="466741" y="1302862"/>
            <a:ext cx="2388637" cy="400110"/>
          </a:xfrm>
          <a:prstGeom prst="rect">
            <a:avLst/>
          </a:prstGeom>
          <a:noFill/>
          <a:ln w="38100" cmpd="sng">
            <a:solidFill>
              <a:schemeClr val="bg1">
                <a:lumMod val="50000"/>
              </a:schemeClr>
            </a:solidFill>
          </a:ln>
          <a:effectLst/>
        </p:spPr>
        <p:txBody>
          <a:bodyPr wrap="square" rtlCol="0" anchor="ctr">
            <a:spAutoFit/>
          </a:bodyPr>
          <a:lstStyle/>
          <a:p>
            <a:pPr algn="ctr"/>
            <a:r>
              <a:rPr lang="en-US" sz="2000" b="1" dirty="0" smtClean="0"/>
              <a:t>Fidelity</a:t>
            </a:r>
            <a:endParaRPr lang="en-US" sz="2000" b="1" dirty="0"/>
          </a:p>
        </p:txBody>
      </p:sp>
      <p:sp>
        <p:nvSpPr>
          <p:cNvPr id="23" name="Right Arrow 22"/>
          <p:cNvSpPr/>
          <p:nvPr/>
        </p:nvSpPr>
        <p:spPr>
          <a:xfrm>
            <a:off x="3134191" y="1437995"/>
            <a:ext cx="818991" cy="129845"/>
          </a:xfrm>
          <a:prstGeom prst="rightArrow">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8796834"/>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261897" y="6492875"/>
            <a:ext cx="2777067" cy="365125"/>
          </a:xfrm>
        </p:spPr>
        <p:txBody>
          <a:bodyPr/>
          <a:lstStyle/>
          <a:p>
            <a:r>
              <a:rPr lang="en-US" smtClean="0"/>
              <a:t>Council of State Governments Justice Center  | </a:t>
            </a:r>
            <a:fld id="{EBB00C1F-5E13-4290-AE8B-E92C222CD390}" type="slidenum">
              <a:rPr lang="en-US" smtClean="0"/>
              <a:pPr/>
              <a:t>43</a:t>
            </a:fld>
            <a:endParaRPr lang="en-US" dirty="0"/>
          </a:p>
        </p:txBody>
      </p:sp>
      <p:sp>
        <p:nvSpPr>
          <p:cNvPr id="4" name="Title 3"/>
          <p:cNvSpPr>
            <a:spLocks noGrp="1"/>
          </p:cNvSpPr>
          <p:nvPr>
            <p:ph type="title"/>
          </p:nvPr>
        </p:nvSpPr>
        <p:spPr/>
        <p:txBody>
          <a:bodyPr>
            <a:normAutofit fontScale="90000"/>
          </a:bodyPr>
          <a:lstStyle/>
          <a:p>
            <a:r>
              <a:rPr lang="en-US" dirty="0" smtClean="0"/>
              <a:t>Evaluation Needs to Examine if High Risk/Need is Targeted</a:t>
            </a:r>
            <a:endParaRPr lang="en-US" dirty="0"/>
          </a:p>
        </p:txBody>
      </p:sp>
      <p:sp>
        <p:nvSpPr>
          <p:cNvPr id="5" name="TextBox 4"/>
          <p:cNvSpPr txBox="1"/>
          <p:nvPr/>
        </p:nvSpPr>
        <p:spPr>
          <a:xfrm>
            <a:off x="155575" y="1751935"/>
            <a:ext cx="2286000" cy="707886"/>
          </a:xfrm>
          <a:prstGeom prst="homePlate">
            <a:avLst/>
          </a:prstGeom>
          <a:solidFill>
            <a:schemeClr val="bg1">
              <a:lumMod val="75000"/>
            </a:schemeClr>
          </a:solidFill>
        </p:spPr>
        <p:txBody>
          <a:bodyPr wrap="square" rtlCol="0">
            <a:spAutoFit/>
          </a:bodyPr>
          <a:lstStyle/>
          <a:p>
            <a:pPr algn="ctr"/>
            <a:r>
              <a:rPr lang="en-US" sz="2000" b="1" dirty="0" smtClean="0">
                <a:cs typeface="Arial Narrow"/>
              </a:rPr>
              <a:t>Risk</a:t>
            </a:r>
          </a:p>
          <a:p>
            <a:pPr algn="ctr"/>
            <a:r>
              <a:rPr lang="en-US" sz="2000" b="1" dirty="0" smtClean="0">
                <a:cs typeface="Arial Narrow"/>
              </a:rPr>
              <a:t>Assessment</a:t>
            </a:r>
            <a:endParaRPr lang="en-US" sz="2000" b="1" dirty="0">
              <a:cs typeface="Arial Narrow"/>
            </a:endParaRPr>
          </a:p>
        </p:txBody>
      </p:sp>
      <p:sp>
        <p:nvSpPr>
          <p:cNvPr id="6" name="TextBox 5"/>
          <p:cNvSpPr txBox="1"/>
          <p:nvPr/>
        </p:nvSpPr>
        <p:spPr>
          <a:xfrm>
            <a:off x="7990182" y="2397614"/>
            <a:ext cx="1153818" cy="646331"/>
          </a:xfrm>
          <a:prstGeom prst="rect">
            <a:avLst/>
          </a:prstGeom>
          <a:noFill/>
        </p:spPr>
        <p:txBody>
          <a:bodyPr wrap="square" rtlCol="0">
            <a:spAutoFit/>
          </a:bodyPr>
          <a:lstStyle/>
          <a:p>
            <a:pPr algn="ctr"/>
            <a:r>
              <a:rPr lang="en-US" dirty="0" smtClean="0">
                <a:solidFill>
                  <a:schemeClr val="accent2"/>
                </a:solidFill>
                <a:cs typeface="Arial Narrow"/>
              </a:rPr>
              <a:t>Mod/High Risk</a:t>
            </a:r>
            <a:endParaRPr lang="en-US" dirty="0">
              <a:solidFill>
                <a:schemeClr val="accent2"/>
              </a:solidFill>
              <a:cs typeface="Arial Narrow"/>
            </a:endParaRPr>
          </a:p>
        </p:txBody>
      </p:sp>
      <p:sp>
        <p:nvSpPr>
          <p:cNvPr id="7" name="TextBox 6"/>
          <p:cNvSpPr txBox="1"/>
          <p:nvPr/>
        </p:nvSpPr>
        <p:spPr>
          <a:xfrm>
            <a:off x="5828076" y="4282782"/>
            <a:ext cx="2548879" cy="646331"/>
          </a:xfrm>
          <a:prstGeom prst="rect">
            <a:avLst/>
          </a:prstGeom>
          <a:noFill/>
          <a:effectLst/>
        </p:spPr>
        <p:txBody>
          <a:bodyPr wrap="square" rtlCol="0">
            <a:spAutoFit/>
          </a:bodyPr>
          <a:lstStyle/>
          <a:p>
            <a:pPr algn="ctr"/>
            <a:r>
              <a:rPr lang="en-US" dirty="0" smtClean="0">
                <a:solidFill>
                  <a:schemeClr val="accent1"/>
                </a:solidFill>
                <a:cs typeface="Arial Narrow"/>
              </a:rPr>
              <a:t>Low</a:t>
            </a:r>
            <a:r>
              <a:rPr lang="en-US" dirty="0" smtClean="0">
                <a:solidFill>
                  <a:schemeClr val="accent2"/>
                </a:solidFill>
                <a:cs typeface="Arial Narrow"/>
              </a:rPr>
              <a:t> </a:t>
            </a:r>
            <a:r>
              <a:rPr lang="en-US" dirty="0" smtClean="0">
                <a:cs typeface="Arial Narrow"/>
              </a:rPr>
              <a:t>to</a:t>
            </a:r>
            <a:r>
              <a:rPr lang="en-US" dirty="0" smtClean="0">
                <a:solidFill>
                  <a:schemeClr val="accent2"/>
                </a:solidFill>
                <a:cs typeface="Arial Narrow"/>
              </a:rPr>
              <a:t> High</a:t>
            </a:r>
          </a:p>
          <a:p>
            <a:pPr algn="ctr"/>
            <a:r>
              <a:rPr lang="en-US" dirty="0" smtClean="0">
                <a:cs typeface="Arial Narrow"/>
              </a:rPr>
              <a:t>Treatment Needs</a:t>
            </a:r>
            <a:endParaRPr lang="en-US" dirty="0">
              <a:cs typeface="Arial Narrow"/>
            </a:endParaRPr>
          </a:p>
        </p:txBody>
      </p:sp>
      <p:sp>
        <p:nvSpPr>
          <p:cNvPr id="8" name="TextBox 7"/>
          <p:cNvSpPr txBox="1"/>
          <p:nvPr/>
        </p:nvSpPr>
        <p:spPr>
          <a:xfrm>
            <a:off x="2658869" y="2395881"/>
            <a:ext cx="705156" cy="646331"/>
          </a:xfrm>
          <a:prstGeom prst="rect">
            <a:avLst/>
          </a:prstGeom>
          <a:noFill/>
        </p:spPr>
        <p:txBody>
          <a:bodyPr wrap="square" rtlCol="0">
            <a:spAutoFit/>
          </a:bodyPr>
          <a:lstStyle/>
          <a:p>
            <a:pPr algn="ctr"/>
            <a:r>
              <a:rPr lang="en-US" dirty="0" smtClean="0">
                <a:solidFill>
                  <a:schemeClr val="accent1"/>
                </a:solidFill>
                <a:cs typeface="Arial Narrow"/>
              </a:rPr>
              <a:t>Low Risk</a:t>
            </a:r>
            <a:endParaRPr lang="en-US" dirty="0">
              <a:solidFill>
                <a:schemeClr val="accent1"/>
              </a:solidFill>
              <a:cs typeface="Arial Narrow"/>
            </a:endParaRPr>
          </a:p>
        </p:txBody>
      </p:sp>
      <p:sp>
        <p:nvSpPr>
          <p:cNvPr id="9" name="TextBox 8"/>
          <p:cNvSpPr txBox="1"/>
          <p:nvPr/>
        </p:nvSpPr>
        <p:spPr>
          <a:xfrm>
            <a:off x="108610" y="2939290"/>
            <a:ext cx="2286000" cy="707886"/>
          </a:xfrm>
          <a:prstGeom prst="homePlate">
            <a:avLst/>
          </a:prstGeom>
          <a:solidFill>
            <a:schemeClr val="bg1">
              <a:lumMod val="75000"/>
            </a:schemeClr>
          </a:solidFill>
        </p:spPr>
        <p:txBody>
          <a:bodyPr wrap="square" rtlCol="0">
            <a:spAutoFit/>
          </a:bodyPr>
          <a:lstStyle/>
          <a:p>
            <a:pPr algn="ctr"/>
            <a:r>
              <a:rPr lang="en-US" sz="2000" b="1" dirty="0" smtClean="0">
                <a:cs typeface="Arial Narrow"/>
              </a:rPr>
              <a:t>Treatment</a:t>
            </a:r>
          </a:p>
          <a:p>
            <a:pPr algn="ctr"/>
            <a:r>
              <a:rPr lang="en-US" sz="2000" b="1" dirty="0" smtClean="0">
                <a:cs typeface="Arial Narrow"/>
              </a:rPr>
              <a:t>Assessment</a:t>
            </a:r>
            <a:endParaRPr lang="en-US" sz="2000" b="1" dirty="0">
              <a:cs typeface="Arial Narrow"/>
            </a:endParaRPr>
          </a:p>
        </p:txBody>
      </p:sp>
      <p:grpSp>
        <p:nvGrpSpPr>
          <p:cNvPr id="10" name="Group 9"/>
          <p:cNvGrpSpPr>
            <a:grpSpLocks noChangeAspect="1"/>
          </p:cNvGrpSpPr>
          <p:nvPr/>
        </p:nvGrpSpPr>
        <p:grpSpPr>
          <a:xfrm>
            <a:off x="5828076" y="3453276"/>
            <a:ext cx="926247" cy="822960"/>
            <a:chOff x="11904216" y="5452033"/>
            <a:chExt cx="1132079" cy="1005840"/>
          </a:xfrm>
        </p:grpSpPr>
        <p:sp>
          <p:nvSpPr>
            <p:cNvPr id="11" name="Rectangle 10"/>
            <p:cNvSpPr/>
            <p:nvPr/>
          </p:nvSpPr>
          <p:spPr>
            <a:xfrm>
              <a:off x="11904216" y="5452033"/>
              <a:ext cx="1132079" cy="1005840"/>
            </a:xfrm>
            <a:prstGeom prst="rect">
              <a:avLst/>
            </a:prstGeom>
            <a:solidFill>
              <a:schemeClr val="accent1">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2" name="Picture 11"/>
            <p:cNvPicPr>
              <a:picLocks noChangeAspect="1"/>
            </p:cNvPicPr>
            <p:nvPr/>
          </p:nvPicPr>
          <p:blipFill>
            <a:blip r:embed="rId2" cstate="print">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1904216" y="5592087"/>
              <a:ext cx="791035" cy="794198"/>
            </a:xfrm>
            <a:prstGeom prst="rect">
              <a:avLst/>
            </a:prstGeom>
          </p:spPr>
        </p:pic>
        <p:pic>
          <p:nvPicPr>
            <p:cNvPr id="13" name="Picture 12"/>
            <p:cNvPicPr>
              <a:picLocks noChangeAspect="1"/>
            </p:cNvPicPr>
            <p:nvPr/>
          </p:nvPicPr>
          <p:blipFill>
            <a:blip r:embed="rId2" cstate="print">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2245260" y="5592087"/>
              <a:ext cx="791035" cy="794198"/>
            </a:xfrm>
            <a:prstGeom prst="rect">
              <a:avLst/>
            </a:prstGeom>
          </p:spPr>
        </p:pic>
      </p:grpSp>
      <p:grpSp>
        <p:nvGrpSpPr>
          <p:cNvPr id="14" name="Group 13"/>
          <p:cNvGrpSpPr>
            <a:grpSpLocks noChangeAspect="1"/>
          </p:cNvGrpSpPr>
          <p:nvPr/>
        </p:nvGrpSpPr>
        <p:grpSpPr>
          <a:xfrm>
            <a:off x="6892634" y="3453276"/>
            <a:ext cx="1484321" cy="822960"/>
            <a:chOff x="9426749" y="5329897"/>
            <a:chExt cx="1814171" cy="1005840"/>
          </a:xfrm>
        </p:grpSpPr>
        <p:sp>
          <p:nvSpPr>
            <p:cNvPr id="15" name="Rectangle 14"/>
            <p:cNvSpPr/>
            <p:nvPr/>
          </p:nvSpPr>
          <p:spPr>
            <a:xfrm>
              <a:off x="9426749" y="5329897"/>
              <a:ext cx="1814171" cy="1005840"/>
            </a:xfrm>
            <a:prstGeom prst="rect">
              <a:avLst/>
            </a:prstGeom>
            <a:solidFill>
              <a:schemeClr val="accent2">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6" name="Picture 15"/>
            <p:cNvPicPr>
              <a:picLocks noChangeAspect="1"/>
            </p:cNvPicPr>
            <p:nvPr/>
          </p:nvPicPr>
          <p:blipFill>
            <a:blip r:embed="rId2" cstate="print">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9426749" y="5452214"/>
              <a:ext cx="791035" cy="794198"/>
            </a:xfrm>
            <a:prstGeom prst="rect">
              <a:avLst/>
            </a:prstGeom>
          </p:spPr>
        </p:pic>
        <p:pic>
          <p:nvPicPr>
            <p:cNvPr id="17" name="Picture 16"/>
            <p:cNvPicPr>
              <a:picLocks noChangeAspect="1"/>
            </p:cNvPicPr>
            <p:nvPr/>
          </p:nvPicPr>
          <p:blipFill>
            <a:blip r:embed="rId2" cstate="print">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9767795" y="5452214"/>
              <a:ext cx="791035" cy="794198"/>
            </a:xfrm>
            <a:prstGeom prst="rect">
              <a:avLst/>
            </a:prstGeom>
          </p:spPr>
        </p:pic>
        <p:pic>
          <p:nvPicPr>
            <p:cNvPr id="18" name="Picture 17"/>
            <p:cNvPicPr>
              <a:picLocks noChangeAspect="1"/>
            </p:cNvPicPr>
            <p:nvPr/>
          </p:nvPicPr>
          <p:blipFill>
            <a:blip r:embed="rId2" cstate="print">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108841" y="5452214"/>
              <a:ext cx="791035" cy="794198"/>
            </a:xfrm>
            <a:prstGeom prst="rect">
              <a:avLst/>
            </a:prstGeom>
          </p:spPr>
        </p:pic>
        <p:pic>
          <p:nvPicPr>
            <p:cNvPr id="19" name="Picture 18"/>
            <p:cNvPicPr>
              <a:picLocks noChangeAspect="1"/>
            </p:cNvPicPr>
            <p:nvPr/>
          </p:nvPicPr>
          <p:blipFill>
            <a:blip r:embed="rId2" cstate="print">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449885" y="5452214"/>
              <a:ext cx="791035" cy="794198"/>
            </a:xfrm>
            <a:prstGeom prst="rect">
              <a:avLst/>
            </a:prstGeom>
          </p:spPr>
        </p:pic>
      </p:grpSp>
      <p:grpSp>
        <p:nvGrpSpPr>
          <p:cNvPr id="20" name="Group 19"/>
          <p:cNvGrpSpPr>
            <a:grpSpLocks noChangeAspect="1"/>
          </p:cNvGrpSpPr>
          <p:nvPr/>
        </p:nvGrpSpPr>
        <p:grpSpPr>
          <a:xfrm>
            <a:off x="3947596" y="1142183"/>
            <a:ext cx="3158547" cy="822960"/>
            <a:chOff x="3906998" y="1086945"/>
            <a:chExt cx="3860447" cy="1005840"/>
          </a:xfrm>
        </p:grpSpPr>
        <p:pic>
          <p:nvPicPr>
            <p:cNvPr id="21" name="Picture 20"/>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248044" y="1192766"/>
              <a:ext cx="791035" cy="794198"/>
            </a:xfrm>
            <a:prstGeom prst="rect">
              <a:avLst/>
            </a:prstGeom>
          </p:spPr>
        </p:pic>
        <p:pic>
          <p:nvPicPr>
            <p:cNvPr id="22" name="Picture 21"/>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906998" y="1192766"/>
              <a:ext cx="791035" cy="794198"/>
            </a:xfrm>
            <a:prstGeom prst="rect">
              <a:avLst/>
            </a:prstGeom>
          </p:spPr>
        </p:pic>
        <p:pic>
          <p:nvPicPr>
            <p:cNvPr id="23" name="Picture 22"/>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589090" y="1192766"/>
              <a:ext cx="791035" cy="794198"/>
            </a:xfrm>
            <a:prstGeom prst="rect">
              <a:avLst/>
            </a:prstGeom>
          </p:spPr>
        </p:pic>
        <p:pic>
          <p:nvPicPr>
            <p:cNvPr id="24" name="Picture 23"/>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930136" y="1192766"/>
              <a:ext cx="791035" cy="794198"/>
            </a:xfrm>
            <a:prstGeom prst="rect">
              <a:avLst/>
            </a:prstGeom>
          </p:spPr>
        </p:pic>
        <p:pic>
          <p:nvPicPr>
            <p:cNvPr id="25" name="Picture 24"/>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271182" y="1192766"/>
              <a:ext cx="791035" cy="794198"/>
            </a:xfrm>
            <a:prstGeom prst="rect">
              <a:avLst/>
            </a:prstGeom>
          </p:spPr>
        </p:pic>
        <p:pic>
          <p:nvPicPr>
            <p:cNvPr id="26" name="Picture 25"/>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612228" y="1192766"/>
              <a:ext cx="791035" cy="794198"/>
            </a:xfrm>
            <a:prstGeom prst="rect">
              <a:avLst/>
            </a:prstGeom>
          </p:spPr>
        </p:pic>
        <p:pic>
          <p:nvPicPr>
            <p:cNvPr id="27" name="Picture 2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953274" y="1192766"/>
              <a:ext cx="791035" cy="794198"/>
            </a:xfrm>
            <a:prstGeom prst="rect">
              <a:avLst/>
            </a:prstGeom>
          </p:spPr>
        </p:pic>
        <p:pic>
          <p:nvPicPr>
            <p:cNvPr id="28" name="Picture 27"/>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94320" y="1192766"/>
              <a:ext cx="791035" cy="794198"/>
            </a:xfrm>
            <a:prstGeom prst="rect">
              <a:avLst/>
            </a:prstGeom>
          </p:spPr>
        </p:pic>
        <p:pic>
          <p:nvPicPr>
            <p:cNvPr id="29" name="Picture 28"/>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635366" y="1192766"/>
              <a:ext cx="791035" cy="794198"/>
            </a:xfrm>
            <a:prstGeom prst="rect">
              <a:avLst/>
            </a:prstGeom>
          </p:spPr>
        </p:pic>
        <p:pic>
          <p:nvPicPr>
            <p:cNvPr id="30" name="Picture 29"/>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976410" y="1192766"/>
              <a:ext cx="791035" cy="794198"/>
            </a:xfrm>
            <a:prstGeom prst="rect">
              <a:avLst/>
            </a:prstGeom>
          </p:spPr>
        </p:pic>
        <p:sp>
          <p:nvSpPr>
            <p:cNvPr id="31" name="Rectangle 30"/>
            <p:cNvSpPr/>
            <p:nvPr/>
          </p:nvSpPr>
          <p:spPr>
            <a:xfrm>
              <a:off x="3906998" y="1086945"/>
              <a:ext cx="3860447" cy="100584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32" name="Group 31"/>
          <p:cNvGrpSpPr>
            <a:grpSpLocks noChangeAspect="1"/>
          </p:cNvGrpSpPr>
          <p:nvPr/>
        </p:nvGrpSpPr>
        <p:grpSpPr>
          <a:xfrm>
            <a:off x="3364025" y="2309300"/>
            <a:ext cx="1484321" cy="822960"/>
            <a:chOff x="9822267" y="1655962"/>
            <a:chExt cx="1814171" cy="1005840"/>
          </a:xfrm>
        </p:grpSpPr>
        <p:grpSp>
          <p:nvGrpSpPr>
            <p:cNvPr id="33" name="Group 32"/>
            <p:cNvGrpSpPr/>
            <p:nvPr/>
          </p:nvGrpSpPr>
          <p:grpSpPr>
            <a:xfrm>
              <a:off x="9822267" y="1767694"/>
              <a:ext cx="1814171" cy="794198"/>
              <a:chOff x="9822267" y="1767694"/>
              <a:chExt cx="1814171" cy="794198"/>
            </a:xfrm>
          </p:grpSpPr>
          <p:pic>
            <p:nvPicPr>
              <p:cNvPr id="35" name="Picture 34"/>
              <p:cNvPicPr>
                <a:picLocks noChangeAspect="1"/>
              </p:cNvPicPr>
              <p:nvPr/>
            </p:nvPicPr>
            <p:blipFill>
              <a:blip r:embed="rId2"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9822267" y="1767694"/>
                <a:ext cx="791035" cy="794198"/>
              </a:xfrm>
              <a:prstGeom prst="rect">
                <a:avLst/>
              </a:prstGeom>
            </p:spPr>
          </p:pic>
          <p:pic>
            <p:nvPicPr>
              <p:cNvPr id="36" name="Picture 35"/>
              <p:cNvPicPr>
                <a:picLocks noChangeAspect="1"/>
              </p:cNvPicPr>
              <p:nvPr/>
            </p:nvPicPr>
            <p:blipFill>
              <a:blip r:embed="rId2"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0163313" y="1767694"/>
                <a:ext cx="791035" cy="794198"/>
              </a:xfrm>
              <a:prstGeom prst="rect">
                <a:avLst/>
              </a:prstGeom>
            </p:spPr>
          </p:pic>
          <p:pic>
            <p:nvPicPr>
              <p:cNvPr id="37" name="Picture 36"/>
              <p:cNvPicPr>
                <a:picLocks noChangeAspect="1"/>
              </p:cNvPicPr>
              <p:nvPr/>
            </p:nvPicPr>
            <p:blipFill>
              <a:blip r:embed="rId2"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0504359" y="1767694"/>
                <a:ext cx="791035" cy="794198"/>
              </a:xfrm>
              <a:prstGeom prst="rect">
                <a:avLst/>
              </a:prstGeom>
            </p:spPr>
          </p:pic>
          <p:pic>
            <p:nvPicPr>
              <p:cNvPr id="38" name="Picture 37"/>
              <p:cNvPicPr>
                <a:picLocks noChangeAspect="1"/>
              </p:cNvPicPr>
              <p:nvPr/>
            </p:nvPicPr>
            <p:blipFill>
              <a:blip r:embed="rId2"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0845403" y="1767694"/>
                <a:ext cx="791035" cy="794198"/>
              </a:xfrm>
              <a:prstGeom prst="rect">
                <a:avLst/>
              </a:prstGeom>
            </p:spPr>
          </p:pic>
        </p:grpSp>
        <p:sp>
          <p:nvSpPr>
            <p:cNvPr id="34" name="Rectangle 33"/>
            <p:cNvSpPr/>
            <p:nvPr/>
          </p:nvSpPr>
          <p:spPr>
            <a:xfrm>
              <a:off x="9822267" y="1655962"/>
              <a:ext cx="1814171" cy="100584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39" name="Group 38"/>
          <p:cNvGrpSpPr>
            <a:grpSpLocks noChangeAspect="1"/>
          </p:cNvGrpSpPr>
          <p:nvPr/>
        </p:nvGrpSpPr>
        <p:grpSpPr>
          <a:xfrm>
            <a:off x="5946372" y="2309300"/>
            <a:ext cx="2043810" cy="822960"/>
            <a:chOff x="9612414" y="3236469"/>
            <a:chExt cx="2497990" cy="1005840"/>
          </a:xfrm>
        </p:grpSpPr>
        <p:grpSp>
          <p:nvGrpSpPr>
            <p:cNvPr id="40" name="Group 39"/>
            <p:cNvGrpSpPr/>
            <p:nvPr/>
          </p:nvGrpSpPr>
          <p:grpSpPr>
            <a:xfrm>
              <a:off x="9612414" y="3342290"/>
              <a:ext cx="2496263" cy="794198"/>
              <a:chOff x="9612414" y="3342290"/>
              <a:chExt cx="2496263" cy="794198"/>
            </a:xfrm>
          </p:grpSpPr>
          <p:pic>
            <p:nvPicPr>
              <p:cNvPr id="42" name="Picture 41"/>
              <p:cNvPicPr>
                <a:picLocks noChangeAspect="1"/>
              </p:cNvPicPr>
              <p:nvPr/>
            </p:nvPicPr>
            <p:blipFill>
              <a:blip r:embed="rId2" cstate="print">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9612414" y="3342290"/>
                <a:ext cx="791035" cy="794198"/>
              </a:xfrm>
              <a:prstGeom prst="rect">
                <a:avLst/>
              </a:prstGeom>
            </p:spPr>
          </p:pic>
          <p:pic>
            <p:nvPicPr>
              <p:cNvPr id="43" name="Picture 42"/>
              <p:cNvPicPr>
                <a:picLocks noChangeAspect="1"/>
              </p:cNvPicPr>
              <p:nvPr/>
            </p:nvPicPr>
            <p:blipFill>
              <a:blip r:embed="rId2" cstate="print">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9953460" y="3342290"/>
                <a:ext cx="791035" cy="794198"/>
              </a:xfrm>
              <a:prstGeom prst="rect">
                <a:avLst/>
              </a:prstGeom>
            </p:spPr>
          </p:pic>
          <p:pic>
            <p:nvPicPr>
              <p:cNvPr id="44" name="Picture 43"/>
              <p:cNvPicPr>
                <a:picLocks noChangeAspect="1"/>
              </p:cNvPicPr>
              <p:nvPr/>
            </p:nvPicPr>
            <p:blipFill>
              <a:blip r:embed="rId2" cstate="print">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294506" y="3342290"/>
                <a:ext cx="791035" cy="794198"/>
              </a:xfrm>
              <a:prstGeom prst="rect">
                <a:avLst/>
              </a:prstGeom>
            </p:spPr>
          </p:pic>
          <p:pic>
            <p:nvPicPr>
              <p:cNvPr id="45" name="Picture 44"/>
              <p:cNvPicPr>
                <a:picLocks noChangeAspect="1"/>
              </p:cNvPicPr>
              <p:nvPr/>
            </p:nvPicPr>
            <p:blipFill>
              <a:blip r:embed="rId2" cstate="print">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635552" y="3342290"/>
                <a:ext cx="791035" cy="794198"/>
              </a:xfrm>
              <a:prstGeom prst="rect">
                <a:avLst/>
              </a:prstGeom>
            </p:spPr>
          </p:pic>
          <p:pic>
            <p:nvPicPr>
              <p:cNvPr id="46" name="Picture 45"/>
              <p:cNvPicPr>
                <a:picLocks noChangeAspect="1"/>
              </p:cNvPicPr>
              <p:nvPr/>
            </p:nvPicPr>
            <p:blipFill>
              <a:blip r:embed="rId2" cstate="print">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976598" y="3342290"/>
                <a:ext cx="791035" cy="794198"/>
              </a:xfrm>
              <a:prstGeom prst="rect">
                <a:avLst/>
              </a:prstGeom>
            </p:spPr>
          </p:pic>
          <p:pic>
            <p:nvPicPr>
              <p:cNvPr id="47" name="Picture 46"/>
              <p:cNvPicPr>
                <a:picLocks noChangeAspect="1"/>
              </p:cNvPicPr>
              <p:nvPr/>
            </p:nvPicPr>
            <p:blipFill>
              <a:blip r:embed="rId2" cstate="print">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1317642" y="3342290"/>
                <a:ext cx="791035" cy="794198"/>
              </a:xfrm>
              <a:prstGeom prst="rect">
                <a:avLst/>
              </a:prstGeom>
            </p:spPr>
          </p:pic>
        </p:grpSp>
        <p:sp>
          <p:nvSpPr>
            <p:cNvPr id="41" name="Rectangle 40"/>
            <p:cNvSpPr/>
            <p:nvPr/>
          </p:nvSpPr>
          <p:spPr>
            <a:xfrm>
              <a:off x="9614141" y="3236469"/>
              <a:ext cx="2496263" cy="100584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48" name="Group 47"/>
          <p:cNvGrpSpPr>
            <a:grpSpLocks noChangeAspect="1"/>
          </p:cNvGrpSpPr>
          <p:nvPr/>
        </p:nvGrpSpPr>
        <p:grpSpPr>
          <a:xfrm>
            <a:off x="4167943" y="3453276"/>
            <a:ext cx="926247" cy="822960"/>
            <a:chOff x="-2088592" y="3706872"/>
            <a:chExt cx="1132079" cy="1005840"/>
          </a:xfrm>
        </p:grpSpPr>
        <p:sp>
          <p:nvSpPr>
            <p:cNvPr id="49" name="Rectangle 48"/>
            <p:cNvSpPr/>
            <p:nvPr/>
          </p:nvSpPr>
          <p:spPr>
            <a:xfrm>
              <a:off x="-2088592" y="3706872"/>
              <a:ext cx="1132079" cy="1005840"/>
            </a:xfrm>
            <a:prstGeom prst="rect">
              <a:avLst/>
            </a:prstGeom>
            <a:solidFill>
              <a:schemeClr val="accent2">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50" name="Picture 49"/>
            <p:cNvPicPr>
              <a:picLocks noChangeAspect="1"/>
            </p:cNvPicPr>
            <p:nvPr/>
          </p:nvPicPr>
          <p:blipFill>
            <a:blip r:embed="rId2"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088592" y="3846925"/>
              <a:ext cx="791035" cy="794198"/>
            </a:xfrm>
            <a:prstGeom prst="rect">
              <a:avLst/>
            </a:prstGeom>
          </p:spPr>
        </p:pic>
        <p:pic>
          <p:nvPicPr>
            <p:cNvPr id="51" name="Picture 50"/>
            <p:cNvPicPr>
              <a:picLocks noChangeAspect="1"/>
            </p:cNvPicPr>
            <p:nvPr/>
          </p:nvPicPr>
          <p:blipFill>
            <a:blip r:embed="rId2"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747548" y="3846925"/>
              <a:ext cx="791035" cy="794198"/>
            </a:xfrm>
            <a:prstGeom prst="rect">
              <a:avLst/>
            </a:prstGeom>
          </p:spPr>
        </p:pic>
      </p:grpSp>
      <p:grpSp>
        <p:nvGrpSpPr>
          <p:cNvPr id="52" name="Group 51"/>
          <p:cNvGrpSpPr>
            <a:grpSpLocks noChangeAspect="1"/>
          </p:cNvGrpSpPr>
          <p:nvPr/>
        </p:nvGrpSpPr>
        <p:grpSpPr>
          <a:xfrm>
            <a:off x="3109585" y="3453276"/>
            <a:ext cx="943609" cy="822960"/>
            <a:chOff x="-3692284" y="5281020"/>
            <a:chExt cx="1153299" cy="1005840"/>
          </a:xfrm>
        </p:grpSpPr>
        <p:sp>
          <p:nvSpPr>
            <p:cNvPr id="53" name="Rectangle 52"/>
            <p:cNvSpPr/>
            <p:nvPr/>
          </p:nvSpPr>
          <p:spPr>
            <a:xfrm>
              <a:off x="-3692284" y="5281020"/>
              <a:ext cx="1132079" cy="1005840"/>
            </a:xfrm>
            <a:prstGeom prst="rect">
              <a:avLst/>
            </a:prstGeom>
            <a:solidFill>
              <a:schemeClr val="accent1">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54" name="Picture 53"/>
            <p:cNvPicPr>
              <a:picLocks noChangeAspect="1"/>
            </p:cNvPicPr>
            <p:nvPr/>
          </p:nvPicPr>
          <p:blipFill>
            <a:blip r:embed="rId2"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671064" y="5386842"/>
              <a:ext cx="791035" cy="794198"/>
            </a:xfrm>
            <a:prstGeom prst="rect">
              <a:avLst/>
            </a:prstGeom>
          </p:spPr>
        </p:pic>
        <p:pic>
          <p:nvPicPr>
            <p:cNvPr id="55" name="Picture 54"/>
            <p:cNvPicPr>
              <a:picLocks noChangeAspect="1"/>
            </p:cNvPicPr>
            <p:nvPr/>
          </p:nvPicPr>
          <p:blipFill>
            <a:blip r:embed="rId2"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330020" y="5386842"/>
              <a:ext cx="791035" cy="794198"/>
            </a:xfrm>
            <a:prstGeom prst="rect">
              <a:avLst/>
            </a:prstGeom>
          </p:spPr>
        </p:pic>
      </p:grpSp>
      <p:sp>
        <p:nvSpPr>
          <p:cNvPr id="56" name="TextBox 55"/>
          <p:cNvSpPr txBox="1"/>
          <p:nvPr/>
        </p:nvSpPr>
        <p:spPr>
          <a:xfrm>
            <a:off x="3109585" y="4282782"/>
            <a:ext cx="1983965" cy="646331"/>
          </a:xfrm>
          <a:prstGeom prst="rect">
            <a:avLst/>
          </a:prstGeom>
          <a:noFill/>
          <a:effectLst/>
        </p:spPr>
        <p:txBody>
          <a:bodyPr wrap="square" rtlCol="0">
            <a:spAutoFit/>
          </a:bodyPr>
          <a:lstStyle/>
          <a:p>
            <a:pPr algn="ctr"/>
            <a:r>
              <a:rPr lang="en-US" dirty="0" smtClean="0">
                <a:solidFill>
                  <a:schemeClr val="accent1"/>
                </a:solidFill>
                <a:cs typeface="Arial Narrow"/>
              </a:rPr>
              <a:t>Low</a:t>
            </a:r>
            <a:r>
              <a:rPr lang="en-US" dirty="0" smtClean="0">
                <a:solidFill>
                  <a:schemeClr val="accent2"/>
                </a:solidFill>
                <a:cs typeface="Arial Narrow"/>
              </a:rPr>
              <a:t> </a:t>
            </a:r>
            <a:r>
              <a:rPr lang="en-US" dirty="0" smtClean="0">
                <a:cs typeface="Arial Narrow"/>
              </a:rPr>
              <a:t>to</a:t>
            </a:r>
            <a:r>
              <a:rPr lang="en-US" dirty="0" smtClean="0">
                <a:solidFill>
                  <a:schemeClr val="accent2"/>
                </a:solidFill>
                <a:cs typeface="Arial Narrow"/>
              </a:rPr>
              <a:t> High</a:t>
            </a:r>
          </a:p>
          <a:p>
            <a:pPr algn="ctr"/>
            <a:r>
              <a:rPr lang="en-US" dirty="0" smtClean="0">
                <a:cs typeface="Arial Narrow"/>
              </a:rPr>
              <a:t>Treatment Needs</a:t>
            </a:r>
            <a:endParaRPr lang="en-US" dirty="0">
              <a:cs typeface="Arial Narrow"/>
            </a:endParaRPr>
          </a:p>
        </p:txBody>
      </p:sp>
      <p:sp>
        <p:nvSpPr>
          <p:cNvPr id="57" name="TextBox 56"/>
          <p:cNvSpPr txBox="1"/>
          <p:nvPr/>
        </p:nvSpPr>
        <p:spPr>
          <a:xfrm>
            <a:off x="108610" y="5022268"/>
            <a:ext cx="2286000" cy="1214922"/>
          </a:xfrm>
          <a:prstGeom prst="rect">
            <a:avLst/>
          </a:prstGeom>
          <a:noFill/>
          <a:ln w="28575">
            <a:noFill/>
          </a:ln>
        </p:spPr>
        <p:txBody>
          <a:bodyPr wrap="square" rtlCol="0" anchor="ctr">
            <a:noAutofit/>
          </a:bodyPr>
          <a:lstStyle/>
          <a:p>
            <a:pPr algn="ctr"/>
            <a:r>
              <a:rPr lang="en-US" sz="2000" b="1" dirty="0" smtClean="0"/>
              <a:t>Interventions</a:t>
            </a:r>
            <a:endParaRPr lang="en-US" sz="2000" b="1" dirty="0"/>
          </a:p>
        </p:txBody>
      </p:sp>
      <p:sp>
        <p:nvSpPr>
          <p:cNvPr id="58" name="TextBox 57"/>
          <p:cNvSpPr txBox="1"/>
          <p:nvPr/>
        </p:nvSpPr>
        <p:spPr>
          <a:xfrm>
            <a:off x="3124486" y="5022269"/>
            <a:ext cx="1954161" cy="584775"/>
          </a:xfrm>
          <a:prstGeom prst="rect">
            <a:avLst/>
          </a:prstGeom>
          <a:solidFill>
            <a:schemeClr val="accent3">
              <a:lumMod val="20000"/>
              <a:lumOff val="80000"/>
            </a:schemeClr>
          </a:solidFill>
        </p:spPr>
        <p:txBody>
          <a:bodyPr wrap="square" rtlCol="0">
            <a:spAutoFit/>
          </a:bodyPr>
          <a:lstStyle/>
          <a:p>
            <a:pPr algn="ctr"/>
            <a:r>
              <a:rPr lang="en-US" sz="1600" b="1" dirty="0" smtClean="0"/>
              <a:t>Standard Supervision</a:t>
            </a:r>
            <a:endParaRPr lang="en-US" sz="1600" b="1" dirty="0"/>
          </a:p>
        </p:txBody>
      </p:sp>
      <p:sp>
        <p:nvSpPr>
          <p:cNvPr id="59" name="TextBox 58"/>
          <p:cNvSpPr txBox="1"/>
          <p:nvPr/>
        </p:nvSpPr>
        <p:spPr>
          <a:xfrm>
            <a:off x="5828076" y="5022269"/>
            <a:ext cx="2548879" cy="584775"/>
          </a:xfrm>
          <a:prstGeom prst="rect">
            <a:avLst/>
          </a:prstGeom>
          <a:solidFill>
            <a:schemeClr val="accent3">
              <a:lumMod val="60000"/>
              <a:lumOff val="40000"/>
            </a:schemeClr>
          </a:solidFill>
        </p:spPr>
        <p:txBody>
          <a:bodyPr wrap="square" rtlCol="0">
            <a:spAutoFit/>
          </a:bodyPr>
          <a:lstStyle/>
          <a:p>
            <a:pPr algn="ctr"/>
            <a:r>
              <a:rPr lang="en-US" sz="1600" b="1" dirty="0" smtClean="0"/>
              <a:t>Enhanced</a:t>
            </a:r>
          </a:p>
          <a:p>
            <a:pPr algn="ctr"/>
            <a:r>
              <a:rPr lang="en-US" sz="1600" b="1" dirty="0" smtClean="0"/>
              <a:t>Supervision</a:t>
            </a:r>
            <a:endParaRPr lang="en-US" sz="1600" b="1" dirty="0"/>
          </a:p>
        </p:txBody>
      </p:sp>
      <p:sp>
        <p:nvSpPr>
          <p:cNvPr id="60" name="TextBox 59"/>
          <p:cNvSpPr txBox="1"/>
          <p:nvPr/>
        </p:nvSpPr>
        <p:spPr>
          <a:xfrm>
            <a:off x="3109585" y="5652416"/>
            <a:ext cx="3644738" cy="584775"/>
          </a:xfrm>
          <a:prstGeom prst="rect">
            <a:avLst/>
          </a:prstGeom>
          <a:solidFill>
            <a:schemeClr val="accent4">
              <a:lumMod val="20000"/>
              <a:lumOff val="80000"/>
            </a:schemeClr>
          </a:solidFill>
        </p:spPr>
        <p:txBody>
          <a:bodyPr wrap="square" rtlCol="0">
            <a:spAutoFit/>
          </a:bodyPr>
          <a:lstStyle/>
          <a:p>
            <a:pPr algn="ctr"/>
            <a:r>
              <a:rPr lang="en-US" sz="1600" b="1" dirty="0" smtClean="0"/>
              <a:t>Standard</a:t>
            </a:r>
          </a:p>
          <a:p>
            <a:pPr algn="ctr"/>
            <a:r>
              <a:rPr lang="en-US" sz="1600" b="1" dirty="0" smtClean="0"/>
              <a:t>Treatment</a:t>
            </a:r>
            <a:endParaRPr lang="en-US" sz="1600" b="1" dirty="0"/>
          </a:p>
        </p:txBody>
      </p:sp>
      <p:sp>
        <p:nvSpPr>
          <p:cNvPr id="61" name="TextBox 60"/>
          <p:cNvSpPr txBox="1"/>
          <p:nvPr/>
        </p:nvSpPr>
        <p:spPr>
          <a:xfrm>
            <a:off x="6892634" y="5652415"/>
            <a:ext cx="1484321" cy="584775"/>
          </a:xfrm>
          <a:prstGeom prst="rect">
            <a:avLst/>
          </a:prstGeom>
          <a:solidFill>
            <a:schemeClr val="accent4">
              <a:lumMod val="60000"/>
              <a:lumOff val="40000"/>
            </a:schemeClr>
          </a:solidFill>
        </p:spPr>
        <p:txBody>
          <a:bodyPr wrap="square" lIns="0" rIns="0" rtlCol="0">
            <a:spAutoFit/>
          </a:bodyPr>
          <a:lstStyle/>
          <a:p>
            <a:pPr algn="ctr"/>
            <a:r>
              <a:rPr lang="en-US" sz="1600" b="1" dirty="0" smtClean="0"/>
              <a:t>Enhanced</a:t>
            </a:r>
          </a:p>
          <a:p>
            <a:pPr algn="ctr"/>
            <a:r>
              <a:rPr lang="en-US" sz="1600" b="1" dirty="0" smtClean="0"/>
              <a:t>Treatment</a:t>
            </a:r>
            <a:endParaRPr lang="en-US" sz="1600" b="1" dirty="0"/>
          </a:p>
        </p:txBody>
      </p:sp>
      <p:cxnSp>
        <p:nvCxnSpPr>
          <p:cNvPr id="62" name="Straight Connector 9"/>
          <p:cNvCxnSpPr>
            <a:stCxn id="31" idx="2"/>
            <a:endCxn id="41" idx="0"/>
          </p:cNvCxnSpPr>
          <p:nvPr/>
        </p:nvCxnSpPr>
        <p:spPr>
          <a:xfrm rot="16200000" flipH="1">
            <a:off x="6075849" y="1416164"/>
            <a:ext cx="344157" cy="1442114"/>
          </a:xfrm>
          <a:prstGeom prst="bentConnector3">
            <a:avLst>
              <a:gd name="adj1" fmla="val 50000"/>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Straight Connector 9"/>
          <p:cNvCxnSpPr>
            <a:stCxn id="31" idx="2"/>
            <a:endCxn id="34" idx="0"/>
          </p:cNvCxnSpPr>
          <p:nvPr/>
        </p:nvCxnSpPr>
        <p:spPr>
          <a:xfrm rot="5400000">
            <a:off x="4644450" y="1426879"/>
            <a:ext cx="344157" cy="1420684"/>
          </a:xfrm>
          <a:prstGeom prst="bentConnector3">
            <a:avLst>
              <a:gd name="adj1" fmla="val 50000"/>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Straight Connector 9"/>
          <p:cNvCxnSpPr>
            <a:stCxn id="11" idx="0"/>
            <a:endCxn id="41" idx="2"/>
          </p:cNvCxnSpPr>
          <p:nvPr/>
        </p:nvCxnSpPr>
        <p:spPr>
          <a:xfrm rot="5400000" flipH="1" flipV="1">
            <a:off x="6469584" y="2953876"/>
            <a:ext cx="321016" cy="677784"/>
          </a:xfrm>
          <a:prstGeom prst="bentConnector3">
            <a:avLst>
              <a:gd name="adj1" fmla="val 50000"/>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Straight Connector 9"/>
          <p:cNvCxnSpPr>
            <a:stCxn id="34" idx="2"/>
            <a:endCxn id="53" idx="0"/>
          </p:cNvCxnSpPr>
          <p:nvPr/>
        </p:nvCxnSpPr>
        <p:spPr>
          <a:xfrm rot="5400000">
            <a:off x="3678940" y="3026030"/>
            <a:ext cx="321016" cy="533477"/>
          </a:xfrm>
          <a:prstGeom prst="bentConnector3">
            <a:avLst>
              <a:gd name="adj1" fmla="val 50000"/>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Straight Connector 9"/>
          <p:cNvCxnSpPr>
            <a:stCxn id="34" idx="2"/>
            <a:endCxn id="49" idx="0"/>
          </p:cNvCxnSpPr>
          <p:nvPr/>
        </p:nvCxnSpPr>
        <p:spPr>
          <a:xfrm rot="16200000" flipH="1">
            <a:off x="4208118" y="3030327"/>
            <a:ext cx="321016" cy="524881"/>
          </a:xfrm>
          <a:prstGeom prst="bentConnector3">
            <a:avLst>
              <a:gd name="adj1" fmla="val 50000"/>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Straight Connector 9"/>
          <p:cNvCxnSpPr>
            <a:stCxn id="15" idx="0"/>
            <a:endCxn id="41" idx="2"/>
          </p:cNvCxnSpPr>
          <p:nvPr/>
        </p:nvCxnSpPr>
        <p:spPr>
          <a:xfrm rot="16200000" flipV="1">
            <a:off x="7141382" y="2959862"/>
            <a:ext cx="321016" cy="665811"/>
          </a:xfrm>
          <a:prstGeom prst="bentConnector3">
            <a:avLst>
              <a:gd name="adj1" fmla="val 50000"/>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8" name="Left Brace 67"/>
          <p:cNvSpPr/>
          <p:nvPr/>
        </p:nvSpPr>
        <p:spPr>
          <a:xfrm>
            <a:off x="2080955" y="5022269"/>
            <a:ext cx="577913" cy="1214920"/>
          </a:xfrm>
          <a:prstGeom prst="leftBrace">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921326990"/>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par>
                                <p:cTn id="14" presetID="10" presetClass="entr" presetSubtype="0" fill="hold"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500"/>
                                        <p:tgtEl>
                                          <p:spTgt spid="3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nodeType="withEffect">
                                  <p:stCondLst>
                                    <p:cond delay="0"/>
                                  </p:stCondLst>
                                  <p:childTnLst>
                                    <p:set>
                                      <p:cBhvr>
                                        <p:cTn id="21" dur="1" fill="hold">
                                          <p:stCondLst>
                                            <p:cond delay="0"/>
                                          </p:stCondLst>
                                        </p:cTn>
                                        <p:tgtEl>
                                          <p:spTgt spid="63"/>
                                        </p:tgtEl>
                                        <p:attrNameLst>
                                          <p:attrName>style.visibility</p:attrName>
                                        </p:attrNameLst>
                                      </p:cBhvr>
                                      <p:to>
                                        <p:strVal val="visible"/>
                                      </p:to>
                                    </p:set>
                                    <p:animEffect transition="in" filter="fade">
                                      <p:cBhvr>
                                        <p:cTn id="22" dur="500"/>
                                        <p:tgtEl>
                                          <p:spTgt spid="63"/>
                                        </p:tgtEl>
                                      </p:cBhvr>
                                    </p:animEffect>
                                  </p:childTnLst>
                                </p:cTn>
                              </p:par>
                              <p:par>
                                <p:cTn id="23" presetID="10" presetClass="entr" presetSubtype="0" fill="hold" nodeType="withEffect">
                                  <p:stCondLst>
                                    <p:cond delay="0"/>
                                  </p:stCondLst>
                                  <p:childTnLst>
                                    <p:set>
                                      <p:cBhvr>
                                        <p:cTn id="24" dur="1" fill="hold">
                                          <p:stCondLst>
                                            <p:cond delay="0"/>
                                          </p:stCondLst>
                                        </p:cTn>
                                        <p:tgtEl>
                                          <p:spTgt spid="62"/>
                                        </p:tgtEl>
                                        <p:attrNameLst>
                                          <p:attrName>style.visibility</p:attrName>
                                        </p:attrNameLst>
                                      </p:cBhvr>
                                      <p:to>
                                        <p:strVal val="visible"/>
                                      </p:to>
                                    </p:set>
                                    <p:animEffect transition="in" filter="fade">
                                      <p:cBhvr>
                                        <p:cTn id="25" dur="500"/>
                                        <p:tgtEl>
                                          <p:spTgt spid="6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par>
                                <p:cTn id="34" presetID="10" presetClass="entr" presetSubtype="0" fill="hold"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par>
                                <p:cTn id="37" presetID="10" presetClass="entr" presetSubtype="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par>
                                <p:cTn id="40" presetID="10" presetClass="entr" presetSubtype="0" fill="hold" nodeType="with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fade">
                                      <p:cBhvr>
                                        <p:cTn id="42" dur="500"/>
                                        <p:tgtEl>
                                          <p:spTgt spid="48"/>
                                        </p:tgtEl>
                                      </p:cBhvr>
                                    </p:animEffect>
                                  </p:childTnLst>
                                </p:cTn>
                              </p:par>
                              <p:par>
                                <p:cTn id="43" presetID="10" presetClass="entr" presetSubtype="0" fill="hold" nodeType="with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fade">
                                      <p:cBhvr>
                                        <p:cTn id="45" dur="500"/>
                                        <p:tgtEl>
                                          <p:spTgt spid="5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fade">
                                      <p:cBhvr>
                                        <p:cTn id="48" dur="500"/>
                                        <p:tgtEl>
                                          <p:spTgt spid="56"/>
                                        </p:tgtEl>
                                      </p:cBhvr>
                                    </p:animEffect>
                                  </p:childTnLst>
                                </p:cTn>
                              </p:par>
                              <p:par>
                                <p:cTn id="49" presetID="10" presetClass="entr" presetSubtype="0" fill="hold" nodeType="withEffect">
                                  <p:stCondLst>
                                    <p:cond delay="0"/>
                                  </p:stCondLst>
                                  <p:childTnLst>
                                    <p:set>
                                      <p:cBhvr>
                                        <p:cTn id="50" dur="1" fill="hold">
                                          <p:stCondLst>
                                            <p:cond delay="0"/>
                                          </p:stCondLst>
                                        </p:cTn>
                                        <p:tgtEl>
                                          <p:spTgt spid="65"/>
                                        </p:tgtEl>
                                        <p:attrNameLst>
                                          <p:attrName>style.visibility</p:attrName>
                                        </p:attrNameLst>
                                      </p:cBhvr>
                                      <p:to>
                                        <p:strVal val="visible"/>
                                      </p:to>
                                    </p:set>
                                    <p:animEffect transition="in" filter="fade">
                                      <p:cBhvr>
                                        <p:cTn id="51" dur="500"/>
                                        <p:tgtEl>
                                          <p:spTgt spid="65"/>
                                        </p:tgtEl>
                                      </p:cBhvr>
                                    </p:animEffect>
                                  </p:childTnLst>
                                </p:cTn>
                              </p:par>
                              <p:par>
                                <p:cTn id="52" presetID="10" presetClass="entr" presetSubtype="0" fill="hold" nodeType="withEffect">
                                  <p:stCondLst>
                                    <p:cond delay="0"/>
                                  </p:stCondLst>
                                  <p:childTnLst>
                                    <p:set>
                                      <p:cBhvr>
                                        <p:cTn id="53" dur="1" fill="hold">
                                          <p:stCondLst>
                                            <p:cond delay="0"/>
                                          </p:stCondLst>
                                        </p:cTn>
                                        <p:tgtEl>
                                          <p:spTgt spid="66"/>
                                        </p:tgtEl>
                                        <p:attrNameLst>
                                          <p:attrName>style.visibility</p:attrName>
                                        </p:attrNameLst>
                                      </p:cBhvr>
                                      <p:to>
                                        <p:strVal val="visible"/>
                                      </p:to>
                                    </p:set>
                                    <p:animEffect transition="in" filter="fade">
                                      <p:cBhvr>
                                        <p:cTn id="54" dur="500"/>
                                        <p:tgtEl>
                                          <p:spTgt spid="66"/>
                                        </p:tgtEl>
                                      </p:cBhvr>
                                    </p:animEffect>
                                  </p:childTnLst>
                                </p:cTn>
                              </p:par>
                              <p:par>
                                <p:cTn id="55" presetID="10" presetClass="entr" presetSubtype="0" fill="hold" nodeType="withEffect">
                                  <p:stCondLst>
                                    <p:cond delay="0"/>
                                  </p:stCondLst>
                                  <p:childTnLst>
                                    <p:set>
                                      <p:cBhvr>
                                        <p:cTn id="56" dur="1" fill="hold">
                                          <p:stCondLst>
                                            <p:cond delay="0"/>
                                          </p:stCondLst>
                                        </p:cTn>
                                        <p:tgtEl>
                                          <p:spTgt spid="64"/>
                                        </p:tgtEl>
                                        <p:attrNameLst>
                                          <p:attrName>style.visibility</p:attrName>
                                        </p:attrNameLst>
                                      </p:cBhvr>
                                      <p:to>
                                        <p:strVal val="visible"/>
                                      </p:to>
                                    </p:set>
                                    <p:animEffect transition="in" filter="fade">
                                      <p:cBhvr>
                                        <p:cTn id="57" dur="500"/>
                                        <p:tgtEl>
                                          <p:spTgt spid="64"/>
                                        </p:tgtEl>
                                      </p:cBhvr>
                                    </p:animEffect>
                                  </p:childTnLst>
                                </p:cTn>
                              </p:par>
                              <p:par>
                                <p:cTn id="58" presetID="10" presetClass="entr" presetSubtype="0" fill="hold" nodeType="withEffect">
                                  <p:stCondLst>
                                    <p:cond delay="0"/>
                                  </p:stCondLst>
                                  <p:childTnLst>
                                    <p:set>
                                      <p:cBhvr>
                                        <p:cTn id="59" dur="1" fill="hold">
                                          <p:stCondLst>
                                            <p:cond delay="0"/>
                                          </p:stCondLst>
                                        </p:cTn>
                                        <p:tgtEl>
                                          <p:spTgt spid="67"/>
                                        </p:tgtEl>
                                        <p:attrNameLst>
                                          <p:attrName>style.visibility</p:attrName>
                                        </p:attrNameLst>
                                      </p:cBhvr>
                                      <p:to>
                                        <p:strVal val="visible"/>
                                      </p:to>
                                    </p:set>
                                    <p:animEffect transition="in" filter="fade">
                                      <p:cBhvr>
                                        <p:cTn id="60" dur="500"/>
                                        <p:tgtEl>
                                          <p:spTgt spid="67"/>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fade">
                                      <p:cBhvr>
                                        <p:cTn id="65" dur="500"/>
                                        <p:tgtEl>
                                          <p:spTgt spid="5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68"/>
                                        </p:tgtEl>
                                        <p:attrNameLst>
                                          <p:attrName>style.visibility</p:attrName>
                                        </p:attrNameLst>
                                      </p:cBhvr>
                                      <p:to>
                                        <p:strVal val="visible"/>
                                      </p:to>
                                    </p:set>
                                    <p:animEffect transition="in" filter="fade">
                                      <p:cBhvr>
                                        <p:cTn id="68" dur="500"/>
                                        <p:tgtEl>
                                          <p:spTgt spid="68"/>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58"/>
                                        </p:tgtEl>
                                        <p:attrNameLst>
                                          <p:attrName>style.visibility</p:attrName>
                                        </p:attrNameLst>
                                      </p:cBhvr>
                                      <p:to>
                                        <p:strVal val="visible"/>
                                      </p:to>
                                    </p:set>
                                    <p:animEffect transition="in" filter="fade">
                                      <p:cBhvr>
                                        <p:cTn id="71" dur="500"/>
                                        <p:tgtEl>
                                          <p:spTgt spid="58"/>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60"/>
                                        </p:tgtEl>
                                        <p:attrNameLst>
                                          <p:attrName>style.visibility</p:attrName>
                                        </p:attrNameLst>
                                      </p:cBhvr>
                                      <p:to>
                                        <p:strVal val="visible"/>
                                      </p:to>
                                    </p:set>
                                    <p:animEffect transition="in" filter="fade">
                                      <p:cBhvr>
                                        <p:cTn id="74" dur="500"/>
                                        <p:tgtEl>
                                          <p:spTgt spid="6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59"/>
                                        </p:tgtEl>
                                        <p:attrNameLst>
                                          <p:attrName>style.visibility</p:attrName>
                                        </p:attrNameLst>
                                      </p:cBhvr>
                                      <p:to>
                                        <p:strVal val="visible"/>
                                      </p:to>
                                    </p:set>
                                    <p:animEffect transition="in" filter="fade">
                                      <p:cBhvr>
                                        <p:cTn id="77" dur="500"/>
                                        <p:tgtEl>
                                          <p:spTgt spid="59"/>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61"/>
                                        </p:tgtEl>
                                        <p:attrNameLst>
                                          <p:attrName>style.visibility</p:attrName>
                                        </p:attrNameLst>
                                      </p:cBhvr>
                                      <p:to>
                                        <p:strVal val="visible"/>
                                      </p:to>
                                    </p:set>
                                    <p:animEffect transition="in" filter="fade">
                                      <p:cBhvr>
                                        <p:cTn id="80"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P spid="9" grpId="0" animBg="1"/>
      <p:bldP spid="56" grpId="0"/>
      <p:bldP spid="57" grpId="0"/>
      <p:bldP spid="58" grpId="0" animBg="1"/>
      <p:bldP spid="59" grpId="0" animBg="1"/>
      <p:bldP spid="60" grpId="0" animBg="1"/>
      <p:bldP spid="61" grpId="0" animBg="1"/>
      <p:bldP spid="6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44</a:t>
            </a:fld>
            <a:endParaRPr lang="en-US" dirty="0"/>
          </a:p>
        </p:txBody>
      </p:sp>
      <p:sp>
        <p:nvSpPr>
          <p:cNvPr id="3" name="Text Placeholder 2"/>
          <p:cNvSpPr>
            <a:spLocks noGrp="1"/>
          </p:cNvSpPr>
          <p:nvPr>
            <p:ph type="body" sz="quarter" idx="13"/>
          </p:nvPr>
        </p:nvSpPr>
        <p:spPr/>
        <p:txBody>
          <a:bodyPr/>
          <a:lstStyle/>
          <a:p>
            <a:pPr marL="0"/>
            <a:r>
              <a:rPr lang="en-US" dirty="0" smtClean="0"/>
              <a:t>Governor’ s Office, Criminal Justice Division, based on survey of best practices by Texas A and M, Public Policy Research Institute as summarized by in a Governor’s office presentation, January 29, 2016</a:t>
            </a:r>
            <a:endParaRPr lang="en-US" dirty="0"/>
          </a:p>
        </p:txBody>
      </p:sp>
      <p:sp>
        <p:nvSpPr>
          <p:cNvPr id="4" name="Title 3"/>
          <p:cNvSpPr>
            <a:spLocks noGrp="1"/>
          </p:cNvSpPr>
          <p:nvPr>
            <p:ph type="title"/>
          </p:nvPr>
        </p:nvSpPr>
        <p:spPr/>
        <p:txBody>
          <a:bodyPr/>
          <a:lstStyle/>
          <a:p>
            <a:r>
              <a:rPr lang="en-US" dirty="0" smtClean="0"/>
              <a:t>Best Practices - Example Texas Drug Courts </a:t>
            </a:r>
            <a:endParaRPr lang="en-US" dirty="0"/>
          </a:p>
        </p:txBody>
      </p:sp>
      <p:pic>
        <p:nvPicPr>
          <p:cNvPr id="67" name="Picture 66"/>
          <p:cNvPicPr>
            <a:picLocks noChangeAspect="1"/>
          </p:cNvPicPr>
          <p:nvPr/>
        </p:nvPicPr>
        <p:blipFill>
          <a:blip r:embed="rId2"/>
          <a:stretch>
            <a:fillRect/>
          </a:stretch>
        </p:blipFill>
        <p:spPr>
          <a:xfrm>
            <a:off x="371452" y="1191112"/>
            <a:ext cx="8382000" cy="4876800"/>
          </a:xfrm>
          <a:prstGeom prst="rect">
            <a:avLst/>
          </a:prstGeom>
        </p:spPr>
      </p:pic>
      <p:sp>
        <p:nvSpPr>
          <p:cNvPr id="6" name="5-Point Star 5"/>
          <p:cNvSpPr/>
          <p:nvPr/>
        </p:nvSpPr>
        <p:spPr>
          <a:xfrm>
            <a:off x="5466805" y="1190539"/>
            <a:ext cx="317491" cy="327398"/>
          </a:xfrm>
          <a:prstGeom prst="star5">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5-Point Star 13"/>
          <p:cNvSpPr/>
          <p:nvPr/>
        </p:nvSpPr>
        <p:spPr>
          <a:xfrm>
            <a:off x="7077681" y="1204043"/>
            <a:ext cx="317491" cy="327398"/>
          </a:xfrm>
          <a:prstGeom prst="star5">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p:cNvSpPr/>
          <p:nvPr/>
        </p:nvSpPr>
        <p:spPr>
          <a:xfrm>
            <a:off x="5414427" y="2775169"/>
            <a:ext cx="317491" cy="327398"/>
          </a:xfrm>
          <a:prstGeom prst="star5">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p:cNvSpPr/>
          <p:nvPr/>
        </p:nvSpPr>
        <p:spPr>
          <a:xfrm>
            <a:off x="3334465" y="4415743"/>
            <a:ext cx="317491" cy="327398"/>
          </a:xfrm>
          <a:prstGeom prst="star5">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p:cNvSpPr/>
          <p:nvPr/>
        </p:nvSpPr>
        <p:spPr>
          <a:xfrm>
            <a:off x="4994949" y="4478853"/>
            <a:ext cx="317491" cy="327398"/>
          </a:xfrm>
          <a:prstGeom prst="star5">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5-Point Star 17"/>
          <p:cNvSpPr/>
          <p:nvPr/>
        </p:nvSpPr>
        <p:spPr>
          <a:xfrm>
            <a:off x="6655433" y="4472515"/>
            <a:ext cx="317491" cy="327398"/>
          </a:xfrm>
          <a:prstGeom prst="star5">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5-Point Star 18"/>
          <p:cNvSpPr/>
          <p:nvPr/>
        </p:nvSpPr>
        <p:spPr>
          <a:xfrm>
            <a:off x="8315917" y="4466177"/>
            <a:ext cx="317491" cy="327398"/>
          </a:xfrm>
          <a:prstGeom prst="star5">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8629651"/>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45</a:t>
            </a:fld>
            <a:endParaRPr lang="en-US" dirty="0"/>
          </a:p>
        </p:txBody>
      </p:sp>
      <p:sp>
        <p:nvSpPr>
          <p:cNvPr id="3" name="Text Placeholder 2"/>
          <p:cNvSpPr>
            <a:spLocks noGrp="1"/>
          </p:cNvSpPr>
          <p:nvPr>
            <p:ph type="body" sz="quarter" idx="13"/>
          </p:nvPr>
        </p:nvSpPr>
        <p:spPr/>
        <p:txBody>
          <a:bodyPr/>
          <a:lstStyle/>
          <a:p>
            <a:endParaRPr lang="en-US"/>
          </a:p>
        </p:txBody>
      </p:sp>
      <p:sp>
        <p:nvSpPr>
          <p:cNvPr id="4" name="Title 3"/>
          <p:cNvSpPr>
            <a:spLocks noGrp="1"/>
          </p:cNvSpPr>
          <p:nvPr>
            <p:ph type="title"/>
          </p:nvPr>
        </p:nvSpPr>
        <p:spPr/>
        <p:txBody>
          <a:bodyPr>
            <a:normAutofit fontScale="90000"/>
          </a:bodyPr>
          <a:lstStyle/>
          <a:p>
            <a:r>
              <a:rPr lang="en-US" dirty="0" smtClean="0"/>
              <a:t>Size of Program Determine Impact of Overall Recidivism</a:t>
            </a:r>
            <a:endParaRPr lang="en-US" dirty="0"/>
          </a:p>
        </p:txBody>
      </p:sp>
      <p:sp>
        <p:nvSpPr>
          <p:cNvPr id="5" name="TextBox 4"/>
          <p:cNvSpPr txBox="1"/>
          <p:nvPr/>
        </p:nvSpPr>
        <p:spPr>
          <a:xfrm>
            <a:off x="632907" y="1505011"/>
            <a:ext cx="3294275" cy="2677656"/>
          </a:xfrm>
          <a:prstGeom prst="rect">
            <a:avLst/>
          </a:prstGeom>
          <a:solidFill>
            <a:schemeClr val="bg1">
              <a:lumMod val="50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stStyle>
          <a:p>
            <a:r>
              <a:rPr lang="en-US" sz="2400" dirty="0"/>
              <a:t>Estimated number of people served by Bexar County Specialty Courts </a:t>
            </a:r>
          </a:p>
          <a:p>
            <a:endParaRPr lang="en-US" sz="2400" dirty="0"/>
          </a:p>
          <a:p>
            <a:r>
              <a:rPr lang="en-US" sz="2400" dirty="0"/>
              <a:t> 2004-2012</a:t>
            </a:r>
          </a:p>
          <a:p>
            <a:endParaRPr lang="en-US" sz="2400" dirty="0"/>
          </a:p>
          <a:p>
            <a:r>
              <a:rPr lang="en-US" sz="2400" dirty="0"/>
              <a:t>1,617</a:t>
            </a:r>
          </a:p>
        </p:txBody>
      </p:sp>
      <p:sp>
        <p:nvSpPr>
          <p:cNvPr id="6" name="Right Arrow 5"/>
          <p:cNvSpPr/>
          <p:nvPr/>
        </p:nvSpPr>
        <p:spPr>
          <a:xfrm>
            <a:off x="4184995" y="2469379"/>
            <a:ext cx="811633" cy="601537"/>
          </a:xfrm>
          <a:prstGeom prst="rightArrow">
            <a:avLst/>
          </a:prstGeom>
          <a:solidFill>
            <a:srgbClr val="7F7F7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5349550" y="1094067"/>
            <a:ext cx="3294275" cy="3785652"/>
          </a:xfrm>
          <a:prstGeom prst="rect">
            <a:avLst/>
          </a:prstGeom>
          <a:solidFill>
            <a:schemeClr val="bg1">
              <a:lumMod val="50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stStyle>
          <a:p>
            <a:r>
              <a:rPr lang="en-US" sz="2400" dirty="0" smtClean="0"/>
              <a:t>Number of people disposed in Bexar courts during this period </a:t>
            </a:r>
          </a:p>
          <a:p>
            <a:endParaRPr lang="en-US" sz="2400" dirty="0"/>
          </a:p>
          <a:p>
            <a:r>
              <a:rPr lang="en-US" sz="2400" dirty="0"/>
              <a:t> 2004-2012</a:t>
            </a:r>
          </a:p>
          <a:p>
            <a:endParaRPr lang="en-US" sz="2400" dirty="0" smtClean="0"/>
          </a:p>
          <a:p>
            <a:r>
              <a:rPr lang="en-US" sz="2400" dirty="0"/>
              <a:t>Felony: 137,332</a:t>
            </a:r>
          </a:p>
          <a:p>
            <a:r>
              <a:rPr lang="en-US" sz="2400" dirty="0"/>
              <a:t>Misdemeanor: 398,794</a:t>
            </a:r>
          </a:p>
          <a:p>
            <a:r>
              <a:rPr lang="en-US" sz="2400" dirty="0"/>
              <a:t> </a:t>
            </a:r>
          </a:p>
          <a:p>
            <a:r>
              <a:rPr lang="en-US" sz="2400" dirty="0"/>
              <a:t>Total: 536,126</a:t>
            </a:r>
          </a:p>
        </p:txBody>
      </p:sp>
      <p:cxnSp>
        <p:nvCxnSpPr>
          <p:cNvPr id="14" name="Straight Connector 13"/>
          <p:cNvCxnSpPr/>
          <p:nvPr/>
        </p:nvCxnSpPr>
        <p:spPr>
          <a:xfrm>
            <a:off x="2890520" y="5827599"/>
            <a:ext cx="138684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2" name="Group 21"/>
          <p:cNvGrpSpPr/>
          <p:nvPr/>
        </p:nvGrpSpPr>
        <p:grpSpPr>
          <a:xfrm>
            <a:off x="2041088" y="5054305"/>
            <a:ext cx="4573905" cy="1097483"/>
            <a:chOff x="2041088" y="5278756"/>
            <a:chExt cx="4573905" cy="1097483"/>
          </a:xfrm>
        </p:grpSpPr>
        <p:grpSp>
          <p:nvGrpSpPr>
            <p:cNvPr id="19" name="Group 18"/>
            <p:cNvGrpSpPr/>
            <p:nvPr/>
          </p:nvGrpSpPr>
          <p:grpSpPr>
            <a:xfrm>
              <a:off x="2041088" y="5278756"/>
              <a:ext cx="4573905" cy="1097483"/>
              <a:chOff x="2041088" y="5278756"/>
              <a:chExt cx="4573905" cy="1097483"/>
            </a:xfrm>
          </p:grpSpPr>
          <p:sp>
            <p:nvSpPr>
              <p:cNvPr id="11" name="Rectangle 10"/>
              <p:cNvSpPr/>
              <p:nvPr/>
            </p:nvSpPr>
            <p:spPr>
              <a:xfrm>
                <a:off x="4328993" y="5278959"/>
                <a:ext cx="2286000" cy="109728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2800" b="1" dirty="0"/>
                  <a:t> </a:t>
                </a:r>
                <a:r>
                  <a:rPr lang="en-US" sz="2800" b="1" dirty="0" smtClean="0"/>
                  <a:t>=  0.3%</a:t>
                </a:r>
                <a:endParaRPr lang="en-US" sz="2800" b="1" dirty="0"/>
              </a:p>
            </p:txBody>
          </p:sp>
          <p:sp>
            <p:nvSpPr>
              <p:cNvPr id="12" name="Rectangle 11"/>
              <p:cNvSpPr/>
              <p:nvPr/>
            </p:nvSpPr>
            <p:spPr>
              <a:xfrm>
                <a:off x="2041088" y="5278959"/>
                <a:ext cx="2286000" cy="109728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n-US" sz="2800" b="1" dirty="0" smtClean="0"/>
                  <a:t>1,617</a:t>
                </a:r>
              </a:p>
              <a:p>
                <a:pPr algn="r"/>
                <a:r>
                  <a:rPr lang="en-US" sz="2800" b="1" dirty="0" smtClean="0"/>
                  <a:t>536,126</a:t>
                </a:r>
                <a:endParaRPr lang="en-US" sz="2800" b="1" dirty="0"/>
              </a:p>
            </p:txBody>
          </p:sp>
          <p:cxnSp>
            <p:nvCxnSpPr>
              <p:cNvPr id="17" name="Straight Connector 16"/>
              <p:cNvCxnSpPr/>
              <p:nvPr/>
            </p:nvCxnSpPr>
            <p:spPr>
              <a:xfrm flipV="1">
                <a:off x="4327088" y="5278756"/>
                <a:ext cx="1905" cy="1097483"/>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21" name="Straight Connector 20"/>
            <p:cNvCxnSpPr>
              <a:endCxn id="11" idx="1"/>
            </p:cNvCxnSpPr>
            <p:nvPr/>
          </p:nvCxnSpPr>
          <p:spPr>
            <a:xfrm>
              <a:off x="2890520" y="5827497"/>
              <a:ext cx="1438473" cy="102"/>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69283504"/>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46</a:t>
            </a:fld>
            <a:endParaRPr lang="en-US" dirty="0"/>
          </a:p>
        </p:txBody>
      </p:sp>
      <p:sp>
        <p:nvSpPr>
          <p:cNvPr id="3" name="Text Placeholder 2"/>
          <p:cNvSpPr>
            <a:spLocks noGrp="1"/>
          </p:cNvSpPr>
          <p:nvPr>
            <p:ph type="body" sz="quarter" idx="13"/>
          </p:nvPr>
        </p:nvSpPr>
        <p:spPr/>
        <p:txBody>
          <a:bodyPr/>
          <a:lstStyle/>
          <a:p>
            <a:endParaRPr lang="en-US"/>
          </a:p>
        </p:txBody>
      </p:sp>
      <p:sp>
        <p:nvSpPr>
          <p:cNvPr id="4" name="Title 3"/>
          <p:cNvSpPr>
            <a:spLocks noGrp="1"/>
          </p:cNvSpPr>
          <p:nvPr>
            <p:ph type="title"/>
          </p:nvPr>
        </p:nvSpPr>
        <p:spPr/>
        <p:txBody>
          <a:bodyPr>
            <a:normAutofit fontScale="90000"/>
          </a:bodyPr>
          <a:lstStyle/>
          <a:p>
            <a:r>
              <a:rPr lang="en-US" dirty="0" smtClean="0"/>
              <a:t>Specific Evaluation Designs Needed for Each Program</a:t>
            </a:r>
            <a:br>
              <a:rPr lang="en-US" dirty="0" smtClean="0"/>
            </a:br>
            <a:r>
              <a:rPr lang="en-US" dirty="0" smtClean="0"/>
              <a:t>Example – Pretrial </a:t>
            </a:r>
            <a:endParaRPr lang="en-US" dirty="0"/>
          </a:p>
        </p:txBody>
      </p:sp>
      <p:pic>
        <p:nvPicPr>
          <p:cNvPr id="6" name="Picture 5"/>
          <p:cNvPicPr>
            <a:picLocks noChangeAspect="1"/>
          </p:cNvPicPr>
          <p:nvPr/>
        </p:nvPicPr>
        <p:blipFill>
          <a:blip r:embed="rId2"/>
          <a:stretch>
            <a:fillRect/>
          </a:stretch>
        </p:blipFill>
        <p:spPr>
          <a:xfrm>
            <a:off x="792252" y="1690128"/>
            <a:ext cx="476339" cy="1087854"/>
          </a:xfrm>
          <a:prstGeom prst="rect">
            <a:avLst/>
          </a:prstGeom>
        </p:spPr>
      </p:pic>
      <p:sp>
        <p:nvSpPr>
          <p:cNvPr id="7" name="Right Arrow 6"/>
          <p:cNvSpPr/>
          <p:nvPr/>
        </p:nvSpPr>
        <p:spPr>
          <a:xfrm>
            <a:off x="1504580" y="1615440"/>
            <a:ext cx="4408540" cy="1381761"/>
          </a:xfrm>
          <a:prstGeom prst="rightArrow">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t>Re-arrested after one year</a:t>
            </a:r>
            <a:endParaRPr lang="en-US" sz="2400" b="1" dirty="0"/>
          </a:p>
        </p:txBody>
      </p:sp>
      <p:sp>
        <p:nvSpPr>
          <p:cNvPr id="8" name="TextBox 7"/>
          <p:cNvSpPr txBox="1"/>
          <p:nvPr/>
        </p:nvSpPr>
        <p:spPr>
          <a:xfrm>
            <a:off x="5984240" y="2083215"/>
            <a:ext cx="2889009" cy="461665"/>
          </a:xfrm>
          <a:prstGeom prst="rect">
            <a:avLst/>
          </a:prstGeom>
          <a:solidFill>
            <a:schemeClr val="bg1">
              <a:lumMod val="50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stStyle>
          <a:p>
            <a:r>
              <a:rPr lang="en-US" sz="2400" dirty="0" smtClean="0"/>
              <a:t>One-Year Recidivism  </a:t>
            </a:r>
            <a:endParaRPr lang="en-US" sz="2400" dirty="0"/>
          </a:p>
        </p:txBody>
      </p:sp>
      <p:sp>
        <p:nvSpPr>
          <p:cNvPr id="9" name="TextBox 8"/>
          <p:cNvSpPr txBox="1"/>
          <p:nvPr/>
        </p:nvSpPr>
        <p:spPr>
          <a:xfrm>
            <a:off x="1505747" y="3504010"/>
            <a:ext cx="1726065" cy="1938992"/>
          </a:xfrm>
          <a:prstGeom prst="rect">
            <a:avLst/>
          </a:prstGeom>
          <a:solidFill>
            <a:schemeClr val="bg1">
              <a:lumMod val="50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stStyle>
          <a:p>
            <a:r>
              <a:rPr lang="en-US" sz="2400" dirty="0" smtClean="0"/>
              <a:t>Pretrial Supervision Period about Six Months</a:t>
            </a:r>
            <a:endParaRPr lang="en-US" sz="2400" dirty="0"/>
          </a:p>
        </p:txBody>
      </p:sp>
      <p:sp>
        <p:nvSpPr>
          <p:cNvPr id="10" name="TextBox 9"/>
          <p:cNvSpPr txBox="1"/>
          <p:nvPr/>
        </p:nvSpPr>
        <p:spPr>
          <a:xfrm>
            <a:off x="4133922" y="3619700"/>
            <a:ext cx="2889009" cy="830997"/>
          </a:xfrm>
          <a:prstGeom prst="rect">
            <a:avLst/>
          </a:prstGeom>
          <a:solidFill>
            <a:schemeClr val="bg1">
              <a:lumMod val="50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stStyle>
          <a:p>
            <a:r>
              <a:rPr lang="en-US" sz="2400" dirty="0" smtClean="0"/>
              <a:t>Need Six Month Recidivism Rate</a:t>
            </a:r>
            <a:endParaRPr lang="en-US" sz="2400" dirty="0"/>
          </a:p>
        </p:txBody>
      </p:sp>
      <p:sp>
        <p:nvSpPr>
          <p:cNvPr id="11" name="TextBox 10"/>
          <p:cNvSpPr txBox="1"/>
          <p:nvPr/>
        </p:nvSpPr>
        <p:spPr>
          <a:xfrm>
            <a:off x="4150604" y="4547700"/>
            <a:ext cx="2889009" cy="830997"/>
          </a:xfrm>
          <a:prstGeom prst="rect">
            <a:avLst/>
          </a:prstGeom>
          <a:solidFill>
            <a:schemeClr val="bg1">
              <a:lumMod val="50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stStyle>
          <a:p>
            <a:r>
              <a:rPr lang="en-US" sz="2400" dirty="0" smtClean="0"/>
              <a:t>FTA a Key Outcome Measure </a:t>
            </a:r>
            <a:endParaRPr lang="en-US" sz="2400" dirty="0"/>
          </a:p>
        </p:txBody>
      </p:sp>
      <p:sp>
        <p:nvSpPr>
          <p:cNvPr id="5" name="Left Brace 4"/>
          <p:cNvSpPr/>
          <p:nvPr/>
        </p:nvSpPr>
        <p:spPr>
          <a:xfrm rot="16200000">
            <a:off x="2142381" y="2244432"/>
            <a:ext cx="712541" cy="1691655"/>
          </a:xfrm>
          <a:prstGeom prst="leftBrace">
            <a:avLst>
              <a:gd name="adj1" fmla="val 8333"/>
              <a:gd name="adj2" fmla="val 49427"/>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Left Brace 11"/>
          <p:cNvSpPr/>
          <p:nvPr/>
        </p:nvSpPr>
        <p:spPr>
          <a:xfrm rot="10800000">
            <a:off x="3380525" y="3666877"/>
            <a:ext cx="712541" cy="1691655"/>
          </a:xfrm>
          <a:prstGeom prst="leftBrace">
            <a:avLst>
              <a:gd name="adj1" fmla="val 8333"/>
              <a:gd name="adj2" fmla="val 49427"/>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854078540"/>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5" grpId="0" animBg="1"/>
      <p:bldP spid="12"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p:cNvSpPr/>
          <p:nvPr/>
        </p:nvSpPr>
        <p:spPr>
          <a:xfrm>
            <a:off x="2422841" y="1220026"/>
            <a:ext cx="4721997" cy="2218008"/>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47</a:t>
            </a:fld>
            <a:endParaRPr lang="en-US" dirty="0"/>
          </a:p>
        </p:txBody>
      </p:sp>
      <p:sp>
        <p:nvSpPr>
          <p:cNvPr id="4" name="Title 3"/>
          <p:cNvSpPr>
            <a:spLocks noGrp="1"/>
          </p:cNvSpPr>
          <p:nvPr>
            <p:ph type="title"/>
          </p:nvPr>
        </p:nvSpPr>
        <p:spPr/>
        <p:txBody>
          <a:bodyPr>
            <a:normAutofit/>
          </a:bodyPr>
          <a:lstStyle/>
          <a:p>
            <a:r>
              <a:rPr lang="en-US" dirty="0" smtClean="0"/>
              <a:t>Six Month Recidivism </a:t>
            </a:r>
            <a:endParaRPr lang="en-US" dirty="0"/>
          </a:p>
        </p:txBody>
      </p:sp>
      <p:sp>
        <p:nvSpPr>
          <p:cNvPr id="5" name="TextBox 4"/>
          <p:cNvSpPr txBox="1"/>
          <p:nvPr/>
        </p:nvSpPr>
        <p:spPr>
          <a:xfrm>
            <a:off x="3873397" y="1416191"/>
            <a:ext cx="3048000"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Dallas </a:t>
            </a:r>
            <a:endParaRPr lang="en-US" sz="1800" dirty="0"/>
          </a:p>
        </p:txBody>
      </p:sp>
      <p:sp>
        <p:nvSpPr>
          <p:cNvPr id="6" name="Rectangle 5"/>
          <p:cNvSpPr/>
          <p:nvPr/>
        </p:nvSpPr>
        <p:spPr>
          <a:xfrm>
            <a:off x="4091611" y="2425870"/>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20%</a:t>
            </a:r>
            <a:endParaRPr lang="en-US" b="1" dirty="0"/>
          </a:p>
        </p:txBody>
      </p:sp>
      <p:sp>
        <p:nvSpPr>
          <p:cNvPr id="7" name="TextBox 6"/>
          <p:cNvSpPr txBox="1"/>
          <p:nvPr/>
        </p:nvSpPr>
        <p:spPr>
          <a:xfrm>
            <a:off x="2522117" y="1386794"/>
            <a:ext cx="1229360" cy="923330"/>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2013</a:t>
            </a:r>
          </a:p>
          <a:p>
            <a:r>
              <a:rPr lang="en-US" sz="1800" dirty="0" smtClean="0"/>
              <a:t>Six Month Recidivism </a:t>
            </a:r>
            <a:endParaRPr lang="en-US" sz="1800" dirty="0"/>
          </a:p>
        </p:txBody>
      </p:sp>
      <p:sp>
        <p:nvSpPr>
          <p:cNvPr id="8" name="TextBox 7"/>
          <p:cNvSpPr txBox="1"/>
          <p:nvPr/>
        </p:nvSpPr>
        <p:spPr>
          <a:xfrm>
            <a:off x="2529603" y="2425852"/>
            <a:ext cx="126996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Pre-Trial</a:t>
            </a:r>
            <a:endParaRPr lang="en-US" sz="1800" dirty="0"/>
          </a:p>
        </p:txBody>
      </p:sp>
      <p:sp>
        <p:nvSpPr>
          <p:cNvPr id="9" name="TextBox 8"/>
          <p:cNvSpPr txBox="1"/>
          <p:nvPr/>
        </p:nvSpPr>
        <p:spPr>
          <a:xfrm>
            <a:off x="2529224" y="2920280"/>
            <a:ext cx="1332291"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Commercial</a:t>
            </a:r>
            <a:endParaRPr lang="en-US" sz="1800" dirty="0"/>
          </a:p>
        </p:txBody>
      </p:sp>
      <p:sp>
        <p:nvSpPr>
          <p:cNvPr id="10" name="Rectangle 9"/>
          <p:cNvSpPr/>
          <p:nvPr/>
        </p:nvSpPr>
        <p:spPr>
          <a:xfrm>
            <a:off x="4092362" y="2911502"/>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15%</a:t>
            </a:r>
            <a:endParaRPr lang="en-US" b="1" dirty="0"/>
          </a:p>
        </p:txBody>
      </p:sp>
      <p:sp>
        <p:nvSpPr>
          <p:cNvPr id="14" name="TextBox 13"/>
          <p:cNvSpPr txBox="1"/>
          <p:nvPr/>
        </p:nvSpPr>
        <p:spPr>
          <a:xfrm>
            <a:off x="3908545" y="1853186"/>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All</a:t>
            </a:r>
            <a:endParaRPr lang="en-US" sz="1800" dirty="0"/>
          </a:p>
        </p:txBody>
      </p:sp>
      <p:sp>
        <p:nvSpPr>
          <p:cNvPr id="15" name="TextBox 14"/>
          <p:cNvSpPr txBox="1"/>
          <p:nvPr/>
        </p:nvSpPr>
        <p:spPr>
          <a:xfrm>
            <a:off x="4933612" y="1853948"/>
            <a:ext cx="94184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Low </a:t>
            </a:r>
            <a:endParaRPr lang="en-US" sz="1800" dirty="0"/>
          </a:p>
        </p:txBody>
      </p:sp>
      <p:sp>
        <p:nvSpPr>
          <p:cNvPr id="16" name="TextBox 15"/>
          <p:cNvSpPr txBox="1"/>
          <p:nvPr/>
        </p:nvSpPr>
        <p:spPr>
          <a:xfrm>
            <a:off x="6019968" y="1854712"/>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High </a:t>
            </a:r>
            <a:endParaRPr lang="en-US" sz="1800" dirty="0"/>
          </a:p>
        </p:txBody>
      </p:sp>
      <p:sp>
        <p:nvSpPr>
          <p:cNvPr id="42" name="Rectangle 41"/>
          <p:cNvSpPr/>
          <p:nvPr/>
        </p:nvSpPr>
        <p:spPr>
          <a:xfrm>
            <a:off x="5115996" y="2425870"/>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11%</a:t>
            </a:r>
            <a:endParaRPr lang="en-US" b="1" dirty="0"/>
          </a:p>
        </p:txBody>
      </p:sp>
      <p:sp>
        <p:nvSpPr>
          <p:cNvPr id="43" name="Rectangle 42"/>
          <p:cNvSpPr/>
          <p:nvPr/>
        </p:nvSpPr>
        <p:spPr>
          <a:xfrm>
            <a:off x="5116747" y="2911502"/>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6%</a:t>
            </a:r>
            <a:endParaRPr lang="en-US" b="1" dirty="0"/>
          </a:p>
        </p:txBody>
      </p:sp>
      <p:sp>
        <p:nvSpPr>
          <p:cNvPr id="45" name="Rectangle 44"/>
          <p:cNvSpPr/>
          <p:nvPr/>
        </p:nvSpPr>
        <p:spPr>
          <a:xfrm>
            <a:off x="6140381" y="2425870"/>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27%</a:t>
            </a:r>
            <a:endParaRPr lang="en-US" b="1" dirty="0"/>
          </a:p>
        </p:txBody>
      </p:sp>
      <p:sp>
        <p:nvSpPr>
          <p:cNvPr id="46" name="Rectangle 45"/>
          <p:cNvSpPr/>
          <p:nvPr/>
        </p:nvSpPr>
        <p:spPr>
          <a:xfrm>
            <a:off x="6141132" y="2911502"/>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24%</a:t>
            </a:r>
            <a:endParaRPr lang="en-US" b="1" dirty="0"/>
          </a:p>
        </p:txBody>
      </p:sp>
      <p:sp>
        <p:nvSpPr>
          <p:cNvPr id="57" name="Rectangle 56"/>
          <p:cNvSpPr/>
          <p:nvPr/>
        </p:nvSpPr>
        <p:spPr>
          <a:xfrm>
            <a:off x="2451343" y="3648848"/>
            <a:ext cx="4721997" cy="2218008"/>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TextBox 57"/>
          <p:cNvSpPr txBox="1"/>
          <p:nvPr/>
        </p:nvSpPr>
        <p:spPr>
          <a:xfrm>
            <a:off x="3901899" y="3845013"/>
            <a:ext cx="3048000"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Tarrant </a:t>
            </a:r>
            <a:endParaRPr lang="en-US" sz="1800" dirty="0"/>
          </a:p>
        </p:txBody>
      </p:sp>
      <p:sp>
        <p:nvSpPr>
          <p:cNvPr id="59" name="Rectangle 58"/>
          <p:cNvSpPr/>
          <p:nvPr/>
        </p:nvSpPr>
        <p:spPr>
          <a:xfrm>
            <a:off x="4120113" y="4854692"/>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11%</a:t>
            </a:r>
            <a:endParaRPr lang="en-US" b="1" dirty="0"/>
          </a:p>
        </p:txBody>
      </p:sp>
      <p:sp>
        <p:nvSpPr>
          <p:cNvPr id="60" name="TextBox 59"/>
          <p:cNvSpPr txBox="1"/>
          <p:nvPr/>
        </p:nvSpPr>
        <p:spPr>
          <a:xfrm>
            <a:off x="2550619" y="3815616"/>
            <a:ext cx="1229360" cy="923330"/>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2013</a:t>
            </a:r>
          </a:p>
          <a:p>
            <a:r>
              <a:rPr lang="en-US" sz="1800" dirty="0" smtClean="0"/>
              <a:t>Six Month Recidivism </a:t>
            </a:r>
            <a:endParaRPr lang="en-US" sz="1800" dirty="0"/>
          </a:p>
        </p:txBody>
      </p:sp>
      <p:sp>
        <p:nvSpPr>
          <p:cNvPr id="61" name="TextBox 60"/>
          <p:cNvSpPr txBox="1"/>
          <p:nvPr/>
        </p:nvSpPr>
        <p:spPr>
          <a:xfrm>
            <a:off x="2558105" y="4854674"/>
            <a:ext cx="126996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Pre-Trial</a:t>
            </a:r>
            <a:endParaRPr lang="en-US" sz="1800" dirty="0"/>
          </a:p>
        </p:txBody>
      </p:sp>
      <p:sp>
        <p:nvSpPr>
          <p:cNvPr id="62" name="TextBox 61"/>
          <p:cNvSpPr txBox="1"/>
          <p:nvPr/>
        </p:nvSpPr>
        <p:spPr>
          <a:xfrm>
            <a:off x="2557726" y="5349102"/>
            <a:ext cx="1332291"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Commercial</a:t>
            </a:r>
            <a:endParaRPr lang="en-US" sz="1800" dirty="0"/>
          </a:p>
        </p:txBody>
      </p:sp>
      <p:sp>
        <p:nvSpPr>
          <p:cNvPr id="63" name="Rectangle 62"/>
          <p:cNvSpPr/>
          <p:nvPr/>
        </p:nvSpPr>
        <p:spPr>
          <a:xfrm>
            <a:off x="4120864" y="5340324"/>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15%</a:t>
            </a:r>
            <a:endParaRPr lang="en-US" b="1" dirty="0"/>
          </a:p>
        </p:txBody>
      </p:sp>
      <p:sp>
        <p:nvSpPr>
          <p:cNvPr id="64" name="TextBox 63"/>
          <p:cNvSpPr txBox="1"/>
          <p:nvPr/>
        </p:nvSpPr>
        <p:spPr>
          <a:xfrm>
            <a:off x="3937047" y="4282008"/>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All</a:t>
            </a:r>
            <a:endParaRPr lang="en-US" sz="1800" dirty="0"/>
          </a:p>
        </p:txBody>
      </p:sp>
      <p:sp>
        <p:nvSpPr>
          <p:cNvPr id="65" name="TextBox 64"/>
          <p:cNvSpPr txBox="1"/>
          <p:nvPr/>
        </p:nvSpPr>
        <p:spPr>
          <a:xfrm>
            <a:off x="4962114" y="4282770"/>
            <a:ext cx="941842"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Low </a:t>
            </a:r>
            <a:endParaRPr lang="en-US" sz="1800" dirty="0"/>
          </a:p>
        </p:txBody>
      </p:sp>
      <p:sp>
        <p:nvSpPr>
          <p:cNvPr id="66" name="TextBox 65"/>
          <p:cNvSpPr txBox="1"/>
          <p:nvPr/>
        </p:nvSpPr>
        <p:spPr>
          <a:xfrm>
            <a:off x="6048470" y="4283534"/>
            <a:ext cx="876993"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000" b="1">
                <a:solidFill>
                  <a:schemeClr val="bg1"/>
                </a:solidFill>
              </a:defRPr>
            </a:lvl1pPr>
          </a:lstStyle>
          <a:p>
            <a:r>
              <a:rPr lang="en-US" sz="1800" dirty="0" smtClean="0"/>
              <a:t>High </a:t>
            </a:r>
            <a:endParaRPr lang="en-US" sz="1800" dirty="0"/>
          </a:p>
        </p:txBody>
      </p:sp>
      <p:sp>
        <p:nvSpPr>
          <p:cNvPr id="67" name="Rectangle 66"/>
          <p:cNvSpPr/>
          <p:nvPr/>
        </p:nvSpPr>
        <p:spPr>
          <a:xfrm>
            <a:off x="5144498" y="4854692"/>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6</a:t>
            </a:r>
            <a:r>
              <a:rPr lang="en-US" b="1" dirty="0" smtClean="0"/>
              <a:t>%</a:t>
            </a:r>
            <a:endParaRPr lang="en-US" b="1" dirty="0"/>
          </a:p>
        </p:txBody>
      </p:sp>
      <p:sp>
        <p:nvSpPr>
          <p:cNvPr id="68" name="Rectangle 67"/>
          <p:cNvSpPr/>
          <p:nvPr/>
        </p:nvSpPr>
        <p:spPr>
          <a:xfrm>
            <a:off x="5145249" y="5340324"/>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7</a:t>
            </a:r>
            <a:r>
              <a:rPr lang="en-US" b="1" dirty="0" smtClean="0"/>
              <a:t>%</a:t>
            </a:r>
            <a:endParaRPr lang="en-US" b="1" dirty="0"/>
          </a:p>
        </p:txBody>
      </p:sp>
      <p:sp>
        <p:nvSpPr>
          <p:cNvPr id="69" name="Rectangle 68"/>
          <p:cNvSpPr/>
          <p:nvPr/>
        </p:nvSpPr>
        <p:spPr>
          <a:xfrm>
            <a:off x="6168883" y="4854692"/>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20%</a:t>
            </a:r>
            <a:endParaRPr lang="en-US" b="1" dirty="0"/>
          </a:p>
        </p:txBody>
      </p:sp>
      <p:sp>
        <p:nvSpPr>
          <p:cNvPr id="70" name="Rectangle 69"/>
          <p:cNvSpPr/>
          <p:nvPr/>
        </p:nvSpPr>
        <p:spPr>
          <a:xfrm>
            <a:off x="6169634" y="5340324"/>
            <a:ext cx="612648" cy="3696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24%</a:t>
            </a:r>
            <a:endParaRPr lang="en-US" b="1" dirty="0"/>
          </a:p>
        </p:txBody>
      </p:sp>
      <p:sp>
        <p:nvSpPr>
          <p:cNvPr id="71" name="Rectangle 70"/>
          <p:cNvSpPr/>
          <p:nvPr/>
        </p:nvSpPr>
        <p:spPr>
          <a:xfrm>
            <a:off x="301860" y="1807199"/>
            <a:ext cx="1887022" cy="103201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Dallas does not have pre-trial supervision </a:t>
            </a:r>
            <a:endParaRPr lang="en-US" b="1" dirty="0"/>
          </a:p>
        </p:txBody>
      </p:sp>
      <p:sp>
        <p:nvSpPr>
          <p:cNvPr id="72" name="Rectangle 71"/>
          <p:cNvSpPr/>
          <p:nvPr/>
        </p:nvSpPr>
        <p:spPr>
          <a:xfrm>
            <a:off x="340687" y="4127726"/>
            <a:ext cx="1887022" cy="1210001"/>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Tarrant has pre-trial supervision administered by the county </a:t>
            </a:r>
            <a:endParaRPr lang="en-US" b="1" dirty="0"/>
          </a:p>
        </p:txBody>
      </p:sp>
    </p:spTree>
    <p:extLst>
      <p:ext uri="{BB962C8B-B14F-4D97-AF65-F5344CB8AC3E}">
        <p14:creationId xmlns:p14="http://schemas.microsoft.com/office/powerpoint/2010/main" val="3131806481"/>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500" fill="hold"/>
                                        <p:tgtEl>
                                          <p:spTgt spid="57"/>
                                        </p:tgtEl>
                                        <p:attrNameLst>
                                          <p:attrName>ppt_x</p:attrName>
                                        </p:attrNameLst>
                                      </p:cBhvr>
                                      <p:tavLst>
                                        <p:tav tm="0">
                                          <p:val>
                                            <p:strVal val="#ppt_x"/>
                                          </p:val>
                                        </p:tav>
                                        <p:tav tm="100000">
                                          <p:val>
                                            <p:strVal val="#ppt_x"/>
                                          </p:val>
                                        </p:tav>
                                      </p:tavLst>
                                    </p:anim>
                                    <p:anim calcmode="lin" valueType="num">
                                      <p:cBhvr additive="base">
                                        <p:cTn id="8" dur="500" fill="hold"/>
                                        <p:tgtEl>
                                          <p:spTgt spid="5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8"/>
                                        </p:tgtEl>
                                        <p:attrNameLst>
                                          <p:attrName>style.visibility</p:attrName>
                                        </p:attrNameLst>
                                      </p:cBhvr>
                                      <p:to>
                                        <p:strVal val="visible"/>
                                      </p:to>
                                    </p:set>
                                    <p:anim calcmode="lin" valueType="num">
                                      <p:cBhvr additive="base">
                                        <p:cTn id="11" dur="500" fill="hold"/>
                                        <p:tgtEl>
                                          <p:spTgt spid="58"/>
                                        </p:tgtEl>
                                        <p:attrNameLst>
                                          <p:attrName>ppt_x</p:attrName>
                                        </p:attrNameLst>
                                      </p:cBhvr>
                                      <p:tavLst>
                                        <p:tav tm="0">
                                          <p:val>
                                            <p:strVal val="#ppt_x"/>
                                          </p:val>
                                        </p:tav>
                                        <p:tav tm="100000">
                                          <p:val>
                                            <p:strVal val="#ppt_x"/>
                                          </p:val>
                                        </p:tav>
                                      </p:tavLst>
                                    </p:anim>
                                    <p:anim calcmode="lin" valueType="num">
                                      <p:cBhvr additive="base">
                                        <p:cTn id="12" dur="500" fill="hold"/>
                                        <p:tgtEl>
                                          <p:spTgt spid="5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9"/>
                                        </p:tgtEl>
                                        <p:attrNameLst>
                                          <p:attrName>style.visibility</p:attrName>
                                        </p:attrNameLst>
                                      </p:cBhvr>
                                      <p:to>
                                        <p:strVal val="visible"/>
                                      </p:to>
                                    </p:set>
                                    <p:anim calcmode="lin" valueType="num">
                                      <p:cBhvr additive="base">
                                        <p:cTn id="15" dur="500" fill="hold"/>
                                        <p:tgtEl>
                                          <p:spTgt spid="59"/>
                                        </p:tgtEl>
                                        <p:attrNameLst>
                                          <p:attrName>ppt_x</p:attrName>
                                        </p:attrNameLst>
                                      </p:cBhvr>
                                      <p:tavLst>
                                        <p:tav tm="0">
                                          <p:val>
                                            <p:strVal val="#ppt_x"/>
                                          </p:val>
                                        </p:tav>
                                        <p:tav tm="100000">
                                          <p:val>
                                            <p:strVal val="#ppt_x"/>
                                          </p:val>
                                        </p:tav>
                                      </p:tavLst>
                                    </p:anim>
                                    <p:anim calcmode="lin" valueType="num">
                                      <p:cBhvr additive="base">
                                        <p:cTn id="16" dur="500" fill="hold"/>
                                        <p:tgtEl>
                                          <p:spTgt spid="5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0"/>
                                        </p:tgtEl>
                                        <p:attrNameLst>
                                          <p:attrName>style.visibility</p:attrName>
                                        </p:attrNameLst>
                                      </p:cBhvr>
                                      <p:to>
                                        <p:strVal val="visible"/>
                                      </p:to>
                                    </p:set>
                                    <p:anim calcmode="lin" valueType="num">
                                      <p:cBhvr additive="base">
                                        <p:cTn id="19" dur="500" fill="hold"/>
                                        <p:tgtEl>
                                          <p:spTgt spid="60"/>
                                        </p:tgtEl>
                                        <p:attrNameLst>
                                          <p:attrName>ppt_x</p:attrName>
                                        </p:attrNameLst>
                                      </p:cBhvr>
                                      <p:tavLst>
                                        <p:tav tm="0">
                                          <p:val>
                                            <p:strVal val="#ppt_x"/>
                                          </p:val>
                                        </p:tav>
                                        <p:tav tm="100000">
                                          <p:val>
                                            <p:strVal val="#ppt_x"/>
                                          </p:val>
                                        </p:tav>
                                      </p:tavLst>
                                    </p:anim>
                                    <p:anim calcmode="lin" valueType="num">
                                      <p:cBhvr additive="base">
                                        <p:cTn id="20" dur="500" fill="hold"/>
                                        <p:tgtEl>
                                          <p:spTgt spid="6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1"/>
                                        </p:tgtEl>
                                        <p:attrNameLst>
                                          <p:attrName>style.visibility</p:attrName>
                                        </p:attrNameLst>
                                      </p:cBhvr>
                                      <p:to>
                                        <p:strVal val="visible"/>
                                      </p:to>
                                    </p:set>
                                    <p:anim calcmode="lin" valueType="num">
                                      <p:cBhvr additive="base">
                                        <p:cTn id="23" dur="500" fill="hold"/>
                                        <p:tgtEl>
                                          <p:spTgt spid="61"/>
                                        </p:tgtEl>
                                        <p:attrNameLst>
                                          <p:attrName>ppt_x</p:attrName>
                                        </p:attrNameLst>
                                      </p:cBhvr>
                                      <p:tavLst>
                                        <p:tav tm="0">
                                          <p:val>
                                            <p:strVal val="#ppt_x"/>
                                          </p:val>
                                        </p:tav>
                                        <p:tav tm="100000">
                                          <p:val>
                                            <p:strVal val="#ppt_x"/>
                                          </p:val>
                                        </p:tav>
                                      </p:tavLst>
                                    </p:anim>
                                    <p:anim calcmode="lin" valueType="num">
                                      <p:cBhvr additive="base">
                                        <p:cTn id="24" dur="500" fill="hold"/>
                                        <p:tgtEl>
                                          <p:spTgt spid="6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2"/>
                                        </p:tgtEl>
                                        <p:attrNameLst>
                                          <p:attrName>style.visibility</p:attrName>
                                        </p:attrNameLst>
                                      </p:cBhvr>
                                      <p:to>
                                        <p:strVal val="visible"/>
                                      </p:to>
                                    </p:set>
                                    <p:anim calcmode="lin" valueType="num">
                                      <p:cBhvr additive="base">
                                        <p:cTn id="27" dur="500" fill="hold"/>
                                        <p:tgtEl>
                                          <p:spTgt spid="62"/>
                                        </p:tgtEl>
                                        <p:attrNameLst>
                                          <p:attrName>ppt_x</p:attrName>
                                        </p:attrNameLst>
                                      </p:cBhvr>
                                      <p:tavLst>
                                        <p:tav tm="0">
                                          <p:val>
                                            <p:strVal val="#ppt_x"/>
                                          </p:val>
                                        </p:tav>
                                        <p:tav tm="100000">
                                          <p:val>
                                            <p:strVal val="#ppt_x"/>
                                          </p:val>
                                        </p:tav>
                                      </p:tavLst>
                                    </p:anim>
                                    <p:anim calcmode="lin" valueType="num">
                                      <p:cBhvr additive="base">
                                        <p:cTn id="28" dur="500" fill="hold"/>
                                        <p:tgtEl>
                                          <p:spTgt spid="6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63"/>
                                        </p:tgtEl>
                                        <p:attrNameLst>
                                          <p:attrName>style.visibility</p:attrName>
                                        </p:attrNameLst>
                                      </p:cBhvr>
                                      <p:to>
                                        <p:strVal val="visible"/>
                                      </p:to>
                                    </p:set>
                                    <p:anim calcmode="lin" valueType="num">
                                      <p:cBhvr additive="base">
                                        <p:cTn id="31" dur="500" fill="hold"/>
                                        <p:tgtEl>
                                          <p:spTgt spid="63"/>
                                        </p:tgtEl>
                                        <p:attrNameLst>
                                          <p:attrName>ppt_x</p:attrName>
                                        </p:attrNameLst>
                                      </p:cBhvr>
                                      <p:tavLst>
                                        <p:tav tm="0">
                                          <p:val>
                                            <p:strVal val="#ppt_x"/>
                                          </p:val>
                                        </p:tav>
                                        <p:tav tm="100000">
                                          <p:val>
                                            <p:strVal val="#ppt_x"/>
                                          </p:val>
                                        </p:tav>
                                      </p:tavLst>
                                    </p:anim>
                                    <p:anim calcmode="lin" valueType="num">
                                      <p:cBhvr additive="base">
                                        <p:cTn id="32" dur="500" fill="hold"/>
                                        <p:tgtEl>
                                          <p:spTgt spid="63"/>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64"/>
                                        </p:tgtEl>
                                        <p:attrNameLst>
                                          <p:attrName>style.visibility</p:attrName>
                                        </p:attrNameLst>
                                      </p:cBhvr>
                                      <p:to>
                                        <p:strVal val="visible"/>
                                      </p:to>
                                    </p:set>
                                    <p:anim calcmode="lin" valueType="num">
                                      <p:cBhvr additive="base">
                                        <p:cTn id="35" dur="500" fill="hold"/>
                                        <p:tgtEl>
                                          <p:spTgt spid="64"/>
                                        </p:tgtEl>
                                        <p:attrNameLst>
                                          <p:attrName>ppt_x</p:attrName>
                                        </p:attrNameLst>
                                      </p:cBhvr>
                                      <p:tavLst>
                                        <p:tav tm="0">
                                          <p:val>
                                            <p:strVal val="#ppt_x"/>
                                          </p:val>
                                        </p:tav>
                                        <p:tav tm="100000">
                                          <p:val>
                                            <p:strVal val="#ppt_x"/>
                                          </p:val>
                                        </p:tav>
                                      </p:tavLst>
                                    </p:anim>
                                    <p:anim calcmode="lin" valueType="num">
                                      <p:cBhvr additive="base">
                                        <p:cTn id="36" dur="500" fill="hold"/>
                                        <p:tgtEl>
                                          <p:spTgt spid="6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65"/>
                                        </p:tgtEl>
                                        <p:attrNameLst>
                                          <p:attrName>style.visibility</p:attrName>
                                        </p:attrNameLst>
                                      </p:cBhvr>
                                      <p:to>
                                        <p:strVal val="visible"/>
                                      </p:to>
                                    </p:set>
                                    <p:anim calcmode="lin" valueType="num">
                                      <p:cBhvr additive="base">
                                        <p:cTn id="39" dur="500" fill="hold"/>
                                        <p:tgtEl>
                                          <p:spTgt spid="65"/>
                                        </p:tgtEl>
                                        <p:attrNameLst>
                                          <p:attrName>ppt_x</p:attrName>
                                        </p:attrNameLst>
                                      </p:cBhvr>
                                      <p:tavLst>
                                        <p:tav tm="0">
                                          <p:val>
                                            <p:strVal val="#ppt_x"/>
                                          </p:val>
                                        </p:tav>
                                        <p:tav tm="100000">
                                          <p:val>
                                            <p:strVal val="#ppt_x"/>
                                          </p:val>
                                        </p:tav>
                                      </p:tavLst>
                                    </p:anim>
                                    <p:anim calcmode="lin" valueType="num">
                                      <p:cBhvr additive="base">
                                        <p:cTn id="40" dur="500" fill="hold"/>
                                        <p:tgtEl>
                                          <p:spTgt spid="6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66"/>
                                        </p:tgtEl>
                                        <p:attrNameLst>
                                          <p:attrName>style.visibility</p:attrName>
                                        </p:attrNameLst>
                                      </p:cBhvr>
                                      <p:to>
                                        <p:strVal val="visible"/>
                                      </p:to>
                                    </p:set>
                                    <p:anim calcmode="lin" valueType="num">
                                      <p:cBhvr additive="base">
                                        <p:cTn id="43" dur="500" fill="hold"/>
                                        <p:tgtEl>
                                          <p:spTgt spid="66"/>
                                        </p:tgtEl>
                                        <p:attrNameLst>
                                          <p:attrName>ppt_x</p:attrName>
                                        </p:attrNameLst>
                                      </p:cBhvr>
                                      <p:tavLst>
                                        <p:tav tm="0">
                                          <p:val>
                                            <p:strVal val="#ppt_x"/>
                                          </p:val>
                                        </p:tav>
                                        <p:tav tm="100000">
                                          <p:val>
                                            <p:strVal val="#ppt_x"/>
                                          </p:val>
                                        </p:tav>
                                      </p:tavLst>
                                    </p:anim>
                                    <p:anim calcmode="lin" valueType="num">
                                      <p:cBhvr additive="base">
                                        <p:cTn id="44" dur="500" fill="hold"/>
                                        <p:tgtEl>
                                          <p:spTgt spid="6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67"/>
                                        </p:tgtEl>
                                        <p:attrNameLst>
                                          <p:attrName>style.visibility</p:attrName>
                                        </p:attrNameLst>
                                      </p:cBhvr>
                                      <p:to>
                                        <p:strVal val="visible"/>
                                      </p:to>
                                    </p:set>
                                    <p:anim calcmode="lin" valueType="num">
                                      <p:cBhvr additive="base">
                                        <p:cTn id="47" dur="500" fill="hold"/>
                                        <p:tgtEl>
                                          <p:spTgt spid="67"/>
                                        </p:tgtEl>
                                        <p:attrNameLst>
                                          <p:attrName>ppt_x</p:attrName>
                                        </p:attrNameLst>
                                      </p:cBhvr>
                                      <p:tavLst>
                                        <p:tav tm="0">
                                          <p:val>
                                            <p:strVal val="#ppt_x"/>
                                          </p:val>
                                        </p:tav>
                                        <p:tav tm="100000">
                                          <p:val>
                                            <p:strVal val="#ppt_x"/>
                                          </p:val>
                                        </p:tav>
                                      </p:tavLst>
                                    </p:anim>
                                    <p:anim calcmode="lin" valueType="num">
                                      <p:cBhvr additive="base">
                                        <p:cTn id="48" dur="500" fill="hold"/>
                                        <p:tgtEl>
                                          <p:spTgt spid="6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68"/>
                                        </p:tgtEl>
                                        <p:attrNameLst>
                                          <p:attrName>style.visibility</p:attrName>
                                        </p:attrNameLst>
                                      </p:cBhvr>
                                      <p:to>
                                        <p:strVal val="visible"/>
                                      </p:to>
                                    </p:set>
                                    <p:anim calcmode="lin" valueType="num">
                                      <p:cBhvr additive="base">
                                        <p:cTn id="51" dur="500" fill="hold"/>
                                        <p:tgtEl>
                                          <p:spTgt spid="68"/>
                                        </p:tgtEl>
                                        <p:attrNameLst>
                                          <p:attrName>ppt_x</p:attrName>
                                        </p:attrNameLst>
                                      </p:cBhvr>
                                      <p:tavLst>
                                        <p:tav tm="0">
                                          <p:val>
                                            <p:strVal val="#ppt_x"/>
                                          </p:val>
                                        </p:tav>
                                        <p:tav tm="100000">
                                          <p:val>
                                            <p:strVal val="#ppt_x"/>
                                          </p:val>
                                        </p:tav>
                                      </p:tavLst>
                                    </p:anim>
                                    <p:anim calcmode="lin" valueType="num">
                                      <p:cBhvr additive="base">
                                        <p:cTn id="52" dur="500" fill="hold"/>
                                        <p:tgtEl>
                                          <p:spTgt spid="68"/>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69"/>
                                        </p:tgtEl>
                                        <p:attrNameLst>
                                          <p:attrName>style.visibility</p:attrName>
                                        </p:attrNameLst>
                                      </p:cBhvr>
                                      <p:to>
                                        <p:strVal val="visible"/>
                                      </p:to>
                                    </p:set>
                                    <p:anim calcmode="lin" valueType="num">
                                      <p:cBhvr additive="base">
                                        <p:cTn id="55" dur="500" fill="hold"/>
                                        <p:tgtEl>
                                          <p:spTgt spid="69"/>
                                        </p:tgtEl>
                                        <p:attrNameLst>
                                          <p:attrName>ppt_x</p:attrName>
                                        </p:attrNameLst>
                                      </p:cBhvr>
                                      <p:tavLst>
                                        <p:tav tm="0">
                                          <p:val>
                                            <p:strVal val="#ppt_x"/>
                                          </p:val>
                                        </p:tav>
                                        <p:tav tm="100000">
                                          <p:val>
                                            <p:strVal val="#ppt_x"/>
                                          </p:val>
                                        </p:tav>
                                      </p:tavLst>
                                    </p:anim>
                                    <p:anim calcmode="lin" valueType="num">
                                      <p:cBhvr additive="base">
                                        <p:cTn id="56" dur="500" fill="hold"/>
                                        <p:tgtEl>
                                          <p:spTgt spid="6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70"/>
                                        </p:tgtEl>
                                        <p:attrNameLst>
                                          <p:attrName>style.visibility</p:attrName>
                                        </p:attrNameLst>
                                      </p:cBhvr>
                                      <p:to>
                                        <p:strVal val="visible"/>
                                      </p:to>
                                    </p:set>
                                    <p:anim calcmode="lin" valueType="num">
                                      <p:cBhvr additive="base">
                                        <p:cTn id="59" dur="500" fill="hold"/>
                                        <p:tgtEl>
                                          <p:spTgt spid="70"/>
                                        </p:tgtEl>
                                        <p:attrNameLst>
                                          <p:attrName>ppt_x</p:attrName>
                                        </p:attrNameLst>
                                      </p:cBhvr>
                                      <p:tavLst>
                                        <p:tav tm="0">
                                          <p:val>
                                            <p:strVal val="#ppt_x"/>
                                          </p:val>
                                        </p:tav>
                                        <p:tav tm="100000">
                                          <p:val>
                                            <p:strVal val="#ppt_x"/>
                                          </p:val>
                                        </p:tav>
                                      </p:tavLst>
                                    </p:anim>
                                    <p:anim calcmode="lin" valueType="num">
                                      <p:cBhvr additive="base">
                                        <p:cTn id="60" dur="500" fill="hold"/>
                                        <p:tgtEl>
                                          <p:spTgt spid="70"/>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72"/>
                                        </p:tgtEl>
                                        <p:attrNameLst>
                                          <p:attrName>style.visibility</p:attrName>
                                        </p:attrNameLst>
                                      </p:cBhvr>
                                      <p:to>
                                        <p:strVal val="visible"/>
                                      </p:to>
                                    </p:set>
                                    <p:anim calcmode="lin" valueType="num">
                                      <p:cBhvr additive="base">
                                        <p:cTn id="63" dur="500" fill="hold"/>
                                        <p:tgtEl>
                                          <p:spTgt spid="72"/>
                                        </p:tgtEl>
                                        <p:attrNameLst>
                                          <p:attrName>ppt_x</p:attrName>
                                        </p:attrNameLst>
                                      </p:cBhvr>
                                      <p:tavLst>
                                        <p:tav tm="0">
                                          <p:val>
                                            <p:strVal val="#ppt_x"/>
                                          </p:val>
                                        </p:tav>
                                        <p:tav tm="100000">
                                          <p:val>
                                            <p:strVal val="#ppt_x"/>
                                          </p:val>
                                        </p:tav>
                                      </p:tavLst>
                                    </p:anim>
                                    <p:anim calcmode="lin" valueType="num">
                                      <p:cBhvr additive="base">
                                        <p:cTn id="64" dur="500" fill="hold"/>
                                        <p:tgtEl>
                                          <p:spTgt spid="7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48</a:t>
            </a:fld>
            <a:endParaRPr lang="en-US" dirty="0"/>
          </a:p>
        </p:txBody>
      </p:sp>
      <p:sp>
        <p:nvSpPr>
          <p:cNvPr id="4" name="Title 3"/>
          <p:cNvSpPr>
            <a:spLocks noGrp="1"/>
          </p:cNvSpPr>
          <p:nvPr>
            <p:ph type="title"/>
          </p:nvPr>
        </p:nvSpPr>
        <p:spPr/>
        <p:txBody>
          <a:bodyPr/>
          <a:lstStyle/>
          <a:p>
            <a:r>
              <a:rPr lang="en-US" dirty="0" smtClean="0"/>
              <a:t>Comparison Groups Essential to Evaluations</a:t>
            </a:r>
            <a:endParaRPr lang="en-US" dirty="0"/>
          </a:p>
        </p:txBody>
      </p:sp>
      <p:sp>
        <p:nvSpPr>
          <p:cNvPr id="6" name="TextBox 5"/>
          <p:cNvSpPr txBox="1"/>
          <p:nvPr/>
        </p:nvSpPr>
        <p:spPr>
          <a:xfrm>
            <a:off x="7251696" y="2028065"/>
            <a:ext cx="1482603" cy="369332"/>
          </a:xfrm>
          <a:prstGeom prst="rect">
            <a:avLst/>
          </a:prstGeom>
          <a:noFill/>
        </p:spPr>
        <p:txBody>
          <a:bodyPr wrap="square" rtlCol="0">
            <a:spAutoFit/>
          </a:bodyPr>
          <a:lstStyle/>
          <a:p>
            <a:pPr algn="ctr"/>
            <a:r>
              <a:rPr lang="en-US" dirty="0" smtClean="0">
                <a:solidFill>
                  <a:schemeClr val="accent2"/>
                </a:solidFill>
                <a:cs typeface="Arial Narrow"/>
              </a:rPr>
              <a:t>Participants</a:t>
            </a:r>
            <a:endParaRPr lang="en-US" dirty="0">
              <a:solidFill>
                <a:schemeClr val="accent2"/>
              </a:solidFill>
              <a:cs typeface="Arial Narrow"/>
            </a:endParaRPr>
          </a:p>
        </p:txBody>
      </p:sp>
      <p:sp>
        <p:nvSpPr>
          <p:cNvPr id="7" name="TextBox 6"/>
          <p:cNvSpPr txBox="1"/>
          <p:nvPr/>
        </p:nvSpPr>
        <p:spPr>
          <a:xfrm>
            <a:off x="6432296" y="4712073"/>
            <a:ext cx="2335292" cy="646331"/>
          </a:xfrm>
          <a:prstGeom prst="rect">
            <a:avLst/>
          </a:prstGeom>
          <a:noFill/>
          <a:effectLst/>
        </p:spPr>
        <p:txBody>
          <a:bodyPr wrap="square" rtlCol="0">
            <a:spAutoFit/>
          </a:bodyPr>
          <a:lstStyle/>
          <a:p>
            <a:pPr algn="ctr"/>
            <a:r>
              <a:rPr lang="en-US" dirty="0" smtClean="0">
                <a:cs typeface="Arial Narrow"/>
              </a:rPr>
              <a:t>Did not complete program</a:t>
            </a:r>
            <a:endParaRPr lang="en-US" dirty="0">
              <a:cs typeface="Arial Narrow"/>
            </a:endParaRPr>
          </a:p>
        </p:txBody>
      </p:sp>
      <p:sp>
        <p:nvSpPr>
          <p:cNvPr id="8" name="TextBox 7"/>
          <p:cNvSpPr txBox="1"/>
          <p:nvPr/>
        </p:nvSpPr>
        <p:spPr>
          <a:xfrm>
            <a:off x="2273836" y="2016092"/>
            <a:ext cx="1305281" cy="369332"/>
          </a:xfrm>
          <a:prstGeom prst="rect">
            <a:avLst/>
          </a:prstGeom>
          <a:noFill/>
        </p:spPr>
        <p:txBody>
          <a:bodyPr wrap="square" rtlCol="0">
            <a:spAutoFit/>
          </a:bodyPr>
          <a:lstStyle/>
          <a:p>
            <a:pPr algn="ctr"/>
            <a:r>
              <a:rPr lang="en-US" dirty="0" smtClean="0">
                <a:solidFill>
                  <a:schemeClr val="accent1"/>
                </a:solidFill>
                <a:cs typeface="Arial Narrow"/>
              </a:rPr>
              <a:t>Comparison </a:t>
            </a:r>
            <a:endParaRPr lang="en-US" dirty="0">
              <a:solidFill>
                <a:schemeClr val="accent1"/>
              </a:solidFill>
              <a:cs typeface="Arial Narrow"/>
            </a:endParaRPr>
          </a:p>
        </p:txBody>
      </p:sp>
      <p:sp>
        <p:nvSpPr>
          <p:cNvPr id="9" name="TextBox 8"/>
          <p:cNvSpPr txBox="1"/>
          <p:nvPr/>
        </p:nvSpPr>
        <p:spPr>
          <a:xfrm>
            <a:off x="378973" y="2579983"/>
            <a:ext cx="3062510" cy="707886"/>
          </a:xfrm>
          <a:prstGeom prst="homePlate">
            <a:avLst/>
          </a:prstGeom>
          <a:solidFill>
            <a:schemeClr val="bg1">
              <a:lumMod val="75000"/>
            </a:schemeClr>
          </a:solidFill>
        </p:spPr>
        <p:txBody>
          <a:bodyPr wrap="square" rtlCol="0">
            <a:spAutoFit/>
          </a:bodyPr>
          <a:lstStyle/>
          <a:p>
            <a:pPr algn="ctr"/>
            <a:r>
              <a:rPr lang="en-US" sz="2000" b="1" dirty="0" smtClean="0">
                <a:cs typeface="Arial Narrow"/>
              </a:rPr>
              <a:t>Share similar risk profile and demographics</a:t>
            </a:r>
            <a:endParaRPr lang="en-US" sz="2000" b="1" dirty="0">
              <a:cs typeface="Arial Narrow"/>
            </a:endParaRPr>
          </a:p>
        </p:txBody>
      </p:sp>
      <p:grpSp>
        <p:nvGrpSpPr>
          <p:cNvPr id="10" name="Group 9"/>
          <p:cNvGrpSpPr>
            <a:grpSpLocks noChangeAspect="1"/>
          </p:cNvGrpSpPr>
          <p:nvPr/>
        </p:nvGrpSpPr>
        <p:grpSpPr>
          <a:xfrm>
            <a:off x="6493839" y="2510201"/>
            <a:ext cx="926247" cy="822960"/>
            <a:chOff x="11904216" y="5452033"/>
            <a:chExt cx="1132079" cy="1005840"/>
          </a:xfrm>
        </p:grpSpPr>
        <p:sp>
          <p:nvSpPr>
            <p:cNvPr id="11" name="Rectangle 10"/>
            <p:cNvSpPr/>
            <p:nvPr/>
          </p:nvSpPr>
          <p:spPr>
            <a:xfrm>
              <a:off x="11904216" y="5452033"/>
              <a:ext cx="1132079" cy="1005840"/>
            </a:xfrm>
            <a:prstGeom prst="rect">
              <a:avLst/>
            </a:prstGeom>
            <a:solidFill>
              <a:schemeClr val="accent1">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2" name="Picture 11"/>
            <p:cNvPicPr>
              <a:picLocks noChangeAspect="1"/>
            </p:cNvPicPr>
            <p:nvPr/>
          </p:nvPicPr>
          <p:blipFill>
            <a:blip r:embed="rId2" cstate="email">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1904216" y="5592087"/>
              <a:ext cx="791035" cy="794198"/>
            </a:xfrm>
            <a:prstGeom prst="rect">
              <a:avLst/>
            </a:prstGeom>
          </p:spPr>
        </p:pic>
        <p:pic>
          <p:nvPicPr>
            <p:cNvPr id="13" name="Picture 12"/>
            <p:cNvPicPr>
              <a:picLocks noChangeAspect="1"/>
            </p:cNvPicPr>
            <p:nvPr/>
          </p:nvPicPr>
          <p:blipFill>
            <a:blip r:embed="rId2" cstate="email">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2245260" y="5592087"/>
              <a:ext cx="791035" cy="794198"/>
            </a:xfrm>
            <a:prstGeom prst="rect">
              <a:avLst/>
            </a:prstGeom>
          </p:spPr>
        </p:pic>
      </p:grpSp>
      <p:grpSp>
        <p:nvGrpSpPr>
          <p:cNvPr id="14" name="Group 13"/>
          <p:cNvGrpSpPr>
            <a:grpSpLocks noChangeAspect="1"/>
          </p:cNvGrpSpPr>
          <p:nvPr/>
        </p:nvGrpSpPr>
        <p:grpSpPr>
          <a:xfrm>
            <a:off x="6892634" y="3810878"/>
            <a:ext cx="1484321" cy="822960"/>
            <a:chOff x="9426749" y="5329897"/>
            <a:chExt cx="1814171" cy="1005840"/>
          </a:xfrm>
        </p:grpSpPr>
        <p:sp>
          <p:nvSpPr>
            <p:cNvPr id="15" name="Rectangle 14"/>
            <p:cNvSpPr/>
            <p:nvPr/>
          </p:nvSpPr>
          <p:spPr>
            <a:xfrm>
              <a:off x="9426749" y="5329897"/>
              <a:ext cx="1814171" cy="1005840"/>
            </a:xfrm>
            <a:prstGeom prst="rect">
              <a:avLst/>
            </a:prstGeom>
            <a:solidFill>
              <a:schemeClr val="accent2">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6" name="Picture 15"/>
            <p:cNvPicPr>
              <a:picLocks noChangeAspect="1"/>
            </p:cNvPicPr>
            <p:nvPr/>
          </p:nvPicPr>
          <p:blipFill>
            <a:blip r:embed="rId2" cstate="email">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9426749" y="5452214"/>
              <a:ext cx="791035" cy="794198"/>
            </a:xfrm>
            <a:prstGeom prst="rect">
              <a:avLst/>
            </a:prstGeom>
          </p:spPr>
        </p:pic>
        <p:pic>
          <p:nvPicPr>
            <p:cNvPr id="17" name="Picture 16"/>
            <p:cNvPicPr>
              <a:picLocks noChangeAspect="1"/>
            </p:cNvPicPr>
            <p:nvPr/>
          </p:nvPicPr>
          <p:blipFill>
            <a:blip r:embed="rId2" cstate="email">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9767795" y="5452214"/>
              <a:ext cx="791035" cy="794198"/>
            </a:xfrm>
            <a:prstGeom prst="rect">
              <a:avLst/>
            </a:prstGeom>
          </p:spPr>
        </p:pic>
        <p:pic>
          <p:nvPicPr>
            <p:cNvPr id="18" name="Picture 17"/>
            <p:cNvPicPr>
              <a:picLocks noChangeAspect="1"/>
            </p:cNvPicPr>
            <p:nvPr/>
          </p:nvPicPr>
          <p:blipFill>
            <a:blip r:embed="rId2" cstate="email">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108841" y="5452214"/>
              <a:ext cx="791035" cy="794198"/>
            </a:xfrm>
            <a:prstGeom prst="rect">
              <a:avLst/>
            </a:prstGeom>
          </p:spPr>
        </p:pic>
        <p:pic>
          <p:nvPicPr>
            <p:cNvPr id="19" name="Picture 18"/>
            <p:cNvPicPr>
              <a:picLocks noChangeAspect="1"/>
            </p:cNvPicPr>
            <p:nvPr/>
          </p:nvPicPr>
          <p:blipFill>
            <a:blip r:embed="rId2" cstate="email">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449885" y="5452214"/>
              <a:ext cx="791035" cy="794198"/>
            </a:xfrm>
            <a:prstGeom prst="rect">
              <a:avLst/>
            </a:prstGeom>
          </p:spPr>
        </p:pic>
      </p:grpSp>
      <p:grpSp>
        <p:nvGrpSpPr>
          <p:cNvPr id="20" name="Group 19"/>
          <p:cNvGrpSpPr>
            <a:grpSpLocks noChangeAspect="1"/>
          </p:cNvGrpSpPr>
          <p:nvPr/>
        </p:nvGrpSpPr>
        <p:grpSpPr>
          <a:xfrm>
            <a:off x="3947596" y="1294954"/>
            <a:ext cx="3158547" cy="822960"/>
            <a:chOff x="3906998" y="1086945"/>
            <a:chExt cx="3860447" cy="1005840"/>
          </a:xfrm>
        </p:grpSpPr>
        <p:pic>
          <p:nvPicPr>
            <p:cNvPr id="21" name="Picture 20"/>
            <p:cNvPicPr>
              <a:picLocks noChangeAspect="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248044" y="1192766"/>
              <a:ext cx="791035" cy="794198"/>
            </a:xfrm>
            <a:prstGeom prst="rect">
              <a:avLst/>
            </a:prstGeom>
          </p:spPr>
        </p:pic>
        <p:pic>
          <p:nvPicPr>
            <p:cNvPr id="22" name="Picture 21"/>
            <p:cNvPicPr>
              <a:picLocks noChangeAspect="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906998" y="1192766"/>
              <a:ext cx="791035" cy="794198"/>
            </a:xfrm>
            <a:prstGeom prst="rect">
              <a:avLst/>
            </a:prstGeom>
          </p:spPr>
        </p:pic>
        <p:pic>
          <p:nvPicPr>
            <p:cNvPr id="23" name="Picture 22"/>
            <p:cNvPicPr>
              <a:picLocks noChangeAspect="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589090" y="1192766"/>
              <a:ext cx="791035" cy="794198"/>
            </a:xfrm>
            <a:prstGeom prst="rect">
              <a:avLst/>
            </a:prstGeom>
          </p:spPr>
        </p:pic>
        <p:pic>
          <p:nvPicPr>
            <p:cNvPr id="24" name="Picture 23"/>
            <p:cNvPicPr>
              <a:picLocks noChangeAspect="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930136" y="1192766"/>
              <a:ext cx="791035" cy="794198"/>
            </a:xfrm>
            <a:prstGeom prst="rect">
              <a:avLst/>
            </a:prstGeom>
          </p:spPr>
        </p:pic>
        <p:pic>
          <p:nvPicPr>
            <p:cNvPr id="25" name="Picture 24"/>
            <p:cNvPicPr>
              <a:picLocks noChangeAspect="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271182" y="1192766"/>
              <a:ext cx="791035" cy="794198"/>
            </a:xfrm>
            <a:prstGeom prst="rect">
              <a:avLst/>
            </a:prstGeom>
          </p:spPr>
        </p:pic>
        <p:pic>
          <p:nvPicPr>
            <p:cNvPr id="26" name="Picture 25"/>
            <p:cNvPicPr>
              <a:picLocks noChangeAspect="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612228" y="1192766"/>
              <a:ext cx="791035" cy="794198"/>
            </a:xfrm>
            <a:prstGeom prst="rect">
              <a:avLst/>
            </a:prstGeom>
          </p:spPr>
        </p:pic>
        <p:pic>
          <p:nvPicPr>
            <p:cNvPr id="27" name="Picture 26"/>
            <p:cNvPicPr>
              <a:picLocks noChangeAspect="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953274" y="1192766"/>
              <a:ext cx="791035" cy="794198"/>
            </a:xfrm>
            <a:prstGeom prst="rect">
              <a:avLst/>
            </a:prstGeom>
          </p:spPr>
        </p:pic>
        <p:pic>
          <p:nvPicPr>
            <p:cNvPr id="28" name="Picture 27"/>
            <p:cNvPicPr>
              <a:picLocks noChangeAspect="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94320" y="1192766"/>
              <a:ext cx="791035" cy="794198"/>
            </a:xfrm>
            <a:prstGeom prst="rect">
              <a:avLst/>
            </a:prstGeom>
          </p:spPr>
        </p:pic>
        <p:pic>
          <p:nvPicPr>
            <p:cNvPr id="29" name="Picture 28"/>
            <p:cNvPicPr>
              <a:picLocks noChangeAspect="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635366" y="1192766"/>
              <a:ext cx="791035" cy="794198"/>
            </a:xfrm>
            <a:prstGeom prst="rect">
              <a:avLst/>
            </a:prstGeom>
          </p:spPr>
        </p:pic>
        <p:pic>
          <p:nvPicPr>
            <p:cNvPr id="30" name="Picture 29"/>
            <p:cNvPicPr>
              <a:picLocks noChangeAspect="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976410" y="1192766"/>
              <a:ext cx="791035" cy="794198"/>
            </a:xfrm>
            <a:prstGeom prst="rect">
              <a:avLst/>
            </a:prstGeom>
          </p:spPr>
        </p:pic>
        <p:sp>
          <p:nvSpPr>
            <p:cNvPr id="31" name="Rectangle 30"/>
            <p:cNvSpPr/>
            <p:nvPr/>
          </p:nvSpPr>
          <p:spPr>
            <a:xfrm>
              <a:off x="3906998" y="1086945"/>
              <a:ext cx="3860447" cy="100584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48" name="Group 47"/>
          <p:cNvGrpSpPr>
            <a:grpSpLocks noChangeAspect="1"/>
          </p:cNvGrpSpPr>
          <p:nvPr/>
        </p:nvGrpSpPr>
        <p:grpSpPr>
          <a:xfrm>
            <a:off x="5038558" y="3790395"/>
            <a:ext cx="926247" cy="822960"/>
            <a:chOff x="-2088592" y="3706872"/>
            <a:chExt cx="1132079" cy="1005840"/>
          </a:xfrm>
        </p:grpSpPr>
        <p:sp>
          <p:nvSpPr>
            <p:cNvPr id="49" name="Rectangle 48"/>
            <p:cNvSpPr/>
            <p:nvPr/>
          </p:nvSpPr>
          <p:spPr>
            <a:xfrm>
              <a:off x="-2088592" y="3706872"/>
              <a:ext cx="1132079" cy="1005840"/>
            </a:xfrm>
            <a:prstGeom prst="rect">
              <a:avLst/>
            </a:prstGeom>
            <a:solidFill>
              <a:schemeClr val="accent2">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50" name="Picture 49"/>
            <p:cNvPicPr>
              <a:picLocks noChangeAspect="1"/>
            </p:cNvPicPr>
            <p:nvPr/>
          </p:nvPicPr>
          <p:blipFill>
            <a:blip r:embed="rId2" cstate="email">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088592" y="3846925"/>
              <a:ext cx="791035" cy="794198"/>
            </a:xfrm>
            <a:prstGeom prst="rect">
              <a:avLst/>
            </a:prstGeom>
          </p:spPr>
        </p:pic>
        <p:pic>
          <p:nvPicPr>
            <p:cNvPr id="51" name="Picture 50"/>
            <p:cNvPicPr>
              <a:picLocks noChangeAspect="1"/>
            </p:cNvPicPr>
            <p:nvPr/>
          </p:nvPicPr>
          <p:blipFill>
            <a:blip r:embed="rId2" cstate="email">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747548" y="3846925"/>
              <a:ext cx="791035" cy="794198"/>
            </a:xfrm>
            <a:prstGeom prst="rect">
              <a:avLst/>
            </a:prstGeom>
          </p:spPr>
        </p:pic>
      </p:grpSp>
      <p:grpSp>
        <p:nvGrpSpPr>
          <p:cNvPr id="52" name="Group 51"/>
          <p:cNvGrpSpPr>
            <a:grpSpLocks noChangeAspect="1"/>
          </p:cNvGrpSpPr>
          <p:nvPr/>
        </p:nvGrpSpPr>
        <p:grpSpPr>
          <a:xfrm>
            <a:off x="3652438" y="2510201"/>
            <a:ext cx="943609" cy="822960"/>
            <a:chOff x="-3692284" y="5281020"/>
            <a:chExt cx="1153299" cy="1005840"/>
          </a:xfrm>
        </p:grpSpPr>
        <p:sp>
          <p:nvSpPr>
            <p:cNvPr id="53" name="Rectangle 52"/>
            <p:cNvSpPr/>
            <p:nvPr/>
          </p:nvSpPr>
          <p:spPr>
            <a:xfrm>
              <a:off x="-3692284" y="5281020"/>
              <a:ext cx="1132079" cy="1005840"/>
            </a:xfrm>
            <a:prstGeom prst="rect">
              <a:avLst/>
            </a:prstGeom>
            <a:solidFill>
              <a:schemeClr val="accent1">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54" name="Picture 53"/>
            <p:cNvPicPr>
              <a:picLocks noChangeAspect="1"/>
            </p:cNvPicPr>
            <p:nvPr/>
          </p:nvPicPr>
          <p:blipFill>
            <a:blip r:embed="rId2" cstate="email">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671064" y="5386842"/>
              <a:ext cx="791035" cy="794198"/>
            </a:xfrm>
            <a:prstGeom prst="rect">
              <a:avLst/>
            </a:prstGeom>
          </p:spPr>
        </p:pic>
        <p:pic>
          <p:nvPicPr>
            <p:cNvPr id="55" name="Picture 54"/>
            <p:cNvPicPr>
              <a:picLocks noChangeAspect="1"/>
            </p:cNvPicPr>
            <p:nvPr/>
          </p:nvPicPr>
          <p:blipFill>
            <a:blip r:embed="rId2" cstate="email">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330020" y="5386842"/>
              <a:ext cx="791035" cy="794198"/>
            </a:xfrm>
            <a:prstGeom prst="rect">
              <a:avLst/>
            </a:prstGeom>
          </p:spPr>
        </p:pic>
      </p:grpSp>
      <p:sp>
        <p:nvSpPr>
          <p:cNvPr id="56" name="TextBox 55"/>
          <p:cNvSpPr txBox="1"/>
          <p:nvPr/>
        </p:nvSpPr>
        <p:spPr>
          <a:xfrm>
            <a:off x="4348928" y="4804249"/>
            <a:ext cx="2103853" cy="369332"/>
          </a:xfrm>
          <a:prstGeom prst="rect">
            <a:avLst/>
          </a:prstGeom>
          <a:noFill/>
          <a:effectLst/>
        </p:spPr>
        <p:txBody>
          <a:bodyPr wrap="square" rtlCol="0">
            <a:spAutoFit/>
          </a:bodyPr>
          <a:lstStyle/>
          <a:p>
            <a:pPr algn="ctr"/>
            <a:r>
              <a:rPr lang="en-US" dirty="0" smtClean="0">
                <a:cs typeface="Arial Narrow"/>
              </a:rPr>
              <a:t>Completed program</a:t>
            </a:r>
            <a:endParaRPr lang="en-US" dirty="0">
              <a:cs typeface="Arial Narrow"/>
            </a:endParaRPr>
          </a:p>
        </p:txBody>
      </p:sp>
      <p:sp>
        <p:nvSpPr>
          <p:cNvPr id="60" name="TextBox 59"/>
          <p:cNvSpPr txBox="1"/>
          <p:nvPr/>
        </p:nvSpPr>
        <p:spPr>
          <a:xfrm>
            <a:off x="3037887" y="5764222"/>
            <a:ext cx="1581484" cy="338554"/>
          </a:xfrm>
          <a:prstGeom prst="rect">
            <a:avLst/>
          </a:prstGeom>
          <a:solidFill>
            <a:schemeClr val="accent4">
              <a:lumMod val="20000"/>
              <a:lumOff val="80000"/>
            </a:schemeClr>
          </a:solidFill>
        </p:spPr>
        <p:txBody>
          <a:bodyPr wrap="square" rtlCol="0">
            <a:spAutoFit/>
          </a:bodyPr>
          <a:lstStyle/>
          <a:p>
            <a:pPr algn="ctr"/>
            <a:r>
              <a:rPr lang="en-US" sz="1600" b="1" dirty="0" smtClean="0"/>
              <a:t>Recidivism Rate</a:t>
            </a:r>
            <a:endParaRPr lang="en-US" sz="1600" b="1" dirty="0"/>
          </a:p>
        </p:txBody>
      </p:sp>
      <p:cxnSp>
        <p:nvCxnSpPr>
          <p:cNvPr id="62" name="Straight Connector 9"/>
          <p:cNvCxnSpPr>
            <a:stCxn id="31" idx="2"/>
            <a:endCxn id="41" idx="0"/>
          </p:cNvCxnSpPr>
          <p:nvPr/>
        </p:nvCxnSpPr>
        <p:spPr>
          <a:xfrm rot="16200000" flipH="1">
            <a:off x="6075849" y="1568935"/>
            <a:ext cx="344157" cy="1442114"/>
          </a:xfrm>
          <a:prstGeom prst="bentConnector3">
            <a:avLst>
              <a:gd name="adj1" fmla="val 50000"/>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Straight Connector 9"/>
          <p:cNvCxnSpPr>
            <a:stCxn id="31" idx="2"/>
            <a:endCxn id="34" idx="0"/>
          </p:cNvCxnSpPr>
          <p:nvPr/>
        </p:nvCxnSpPr>
        <p:spPr>
          <a:xfrm rot="5400000">
            <a:off x="4644450" y="1579650"/>
            <a:ext cx="344157" cy="1420684"/>
          </a:xfrm>
          <a:prstGeom prst="bentConnector3">
            <a:avLst>
              <a:gd name="adj1" fmla="val 50000"/>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Straight Connector 9"/>
          <p:cNvCxnSpPr/>
          <p:nvPr/>
        </p:nvCxnSpPr>
        <p:spPr>
          <a:xfrm rot="16200000" flipH="1">
            <a:off x="7467592" y="2847906"/>
            <a:ext cx="344157" cy="1442114"/>
          </a:xfrm>
          <a:prstGeom prst="bentConnector3">
            <a:avLst>
              <a:gd name="adj1" fmla="val 50000"/>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Straight Connector 9"/>
          <p:cNvCxnSpPr/>
          <p:nvPr/>
        </p:nvCxnSpPr>
        <p:spPr>
          <a:xfrm rot="5400000">
            <a:off x="6046436" y="2848380"/>
            <a:ext cx="344157" cy="1420684"/>
          </a:xfrm>
          <a:prstGeom prst="bentConnector3">
            <a:avLst>
              <a:gd name="adj1" fmla="val 50000"/>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4880302" y="5732273"/>
            <a:ext cx="1581484" cy="338554"/>
          </a:xfrm>
          <a:prstGeom prst="rect">
            <a:avLst/>
          </a:prstGeom>
          <a:solidFill>
            <a:schemeClr val="accent4">
              <a:lumMod val="20000"/>
              <a:lumOff val="80000"/>
            </a:schemeClr>
          </a:solidFill>
        </p:spPr>
        <p:txBody>
          <a:bodyPr wrap="square" rtlCol="0">
            <a:spAutoFit/>
          </a:bodyPr>
          <a:lstStyle/>
          <a:p>
            <a:pPr algn="ctr"/>
            <a:r>
              <a:rPr lang="en-US" sz="1600" b="1" dirty="0" smtClean="0"/>
              <a:t>Recidivism Rate</a:t>
            </a:r>
            <a:endParaRPr lang="en-US" sz="1600" b="1" dirty="0"/>
          </a:p>
        </p:txBody>
      </p:sp>
      <p:sp>
        <p:nvSpPr>
          <p:cNvPr id="73" name="TextBox 72"/>
          <p:cNvSpPr txBox="1"/>
          <p:nvPr/>
        </p:nvSpPr>
        <p:spPr>
          <a:xfrm>
            <a:off x="6794413" y="5720808"/>
            <a:ext cx="1581484" cy="338554"/>
          </a:xfrm>
          <a:prstGeom prst="rect">
            <a:avLst/>
          </a:prstGeom>
          <a:solidFill>
            <a:schemeClr val="accent4">
              <a:lumMod val="20000"/>
              <a:lumOff val="80000"/>
            </a:schemeClr>
          </a:solidFill>
        </p:spPr>
        <p:txBody>
          <a:bodyPr wrap="square" rtlCol="0">
            <a:spAutoFit/>
          </a:bodyPr>
          <a:lstStyle/>
          <a:p>
            <a:pPr algn="ctr"/>
            <a:r>
              <a:rPr lang="en-US" sz="1600" b="1" dirty="0" smtClean="0"/>
              <a:t>Recidivism Rate</a:t>
            </a:r>
            <a:endParaRPr lang="en-US" sz="1600" b="1" dirty="0"/>
          </a:p>
        </p:txBody>
      </p:sp>
      <p:cxnSp>
        <p:nvCxnSpPr>
          <p:cNvPr id="77" name="Straight Arrow Connector 76"/>
          <p:cNvCxnSpPr/>
          <p:nvPr/>
        </p:nvCxnSpPr>
        <p:spPr>
          <a:xfrm>
            <a:off x="4056034" y="3574301"/>
            <a:ext cx="30727" cy="204831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8" name="Straight Arrow Connector 77"/>
          <p:cNvCxnSpPr/>
          <p:nvPr/>
        </p:nvCxnSpPr>
        <p:spPr>
          <a:xfrm flipH="1">
            <a:off x="5550201" y="5305125"/>
            <a:ext cx="1239" cy="36747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4" name="Straight Arrow Connector 83"/>
          <p:cNvCxnSpPr/>
          <p:nvPr/>
        </p:nvCxnSpPr>
        <p:spPr>
          <a:xfrm flipH="1">
            <a:off x="7587223" y="5334627"/>
            <a:ext cx="1239" cy="36747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93543994"/>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63"/>
                                        </p:tgtEl>
                                        <p:attrNameLst>
                                          <p:attrName>style.visibility</p:attrName>
                                        </p:attrNameLst>
                                      </p:cBhvr>
                                      <p:to>
                                        <p:strVal val="visible"/>
                                      </p:to>
                                    </p:set>
                                    <p:animEffect transition="in" filter="fade">
                                      <p:cBhvr>
                                        <p:cTn id="13" dur="500"/>
                                        <p:tgtEl>
                                          <p:spTgt spid="63"/>
                                        </p:tgtEl>
                                      </p:cBhvr>
                                    </p:animEffect>
                                  </p:childTnLst>
                                </p:cTn>
                              </p:par>
                              <p:par>
                                <p:cTn id="14" presetID="10" presetClass="entr" presetSubtype="0" fill="hold" nodeType="withEffect">
                                  <p:stCondLst>
                                    <p:cond delay="0"/>
                                  </p:stCondLst>
                                  <p:childTnLst>
                                    <p:set>
                                      <p:cBhvr>
                                        <p:cTn id="15" dur="1" fill="hold">
                                          <p:stCondLst>
                                            <p:cond delay="0"/>
                                          </p:stCondLst>
                                        </p:cTn>
                                        <p:tgtEl>
                                          <p:spTgt spid="62"/>
                                        </p:tgtEl>
                                        <p:attrNameLst>
                                          <p:attrName>style.visibility</p:attrName>
                                        </p:attrNameLst>
                                      </p:cBhvr>
                                      <p:to>
                                        <p:strVal val="visible"/>
                                      </p:to>
                                    </p:set>
                                    <p:animEffect transition="in" filter="fade">
                                      <p:cBhvr>
                                        <p:cTn id="16" dur="500"/>
                                        <p:tgtEl>
                                          <p:spTgt spid="6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par>
                                <p:cTn id="25" presetID="10"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par>
                                <p:cTn id="31" presetID="10" presetClass="entr" presetSubtype="0" fill="hold" nodeType="with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500"/>
                                        <p:tgtEl>
                                          <p:spTgt spid="48"/>
                                        </p:tgtEl>
                                      </p:cBhvr>
                                    </p:animEffect>
                                  </p:childTnLst>
                                </p:cTn>
                              </p:par>
                              <p:par>
                                <p:cTn id="34" presetID="10" presetClass="entr" presetSubtype="0" fill="hold" nodeType="withEffect">
                                  <p:stCondLst>
                                    <p:cond delay="0"/>
                                  </p:stCondLst>
                                  <p:childTnLst>
                                    <p:set>
                                      <p:cBhvr>
                                        <p:cTn id="35" dur="1" fill="hold">
                                          <p:stCondLst>
                                            <p:cond delay="0"/>
                                          </p:stCondLst>
                                        </p:cTn>
                                        <p:tgtEl>
                                          <p:spTgt spid="52"/>
                                        </p:tgtEl>
                                        <p:attrNameLst>
                                          <p:attrName>style.visibility</p:attrName>
                                        </p:attrNameLst>
                                      </p:cBhvr>
                                      <p:to>
                                        <p:strVal val="visible"/>
                                      </p:to>
                                    </p:set>
                                    <p:animEffect transition="in" filter="fade">
                                      <p:cBhvr>
                                        <p:cTn id="36" dur="500"/>
                                        <p:tgtEl>
                                          <p:spTgt spid="5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6"/>
                                        </p:tgtEl>
                                        <p:attrNameLst>
                                          <p:attrName>style.visibility</p:attrName>
                                        </p:attrNameLst>
                                      </p:cBhvr>
                                      <p:to>
                                        <p:strVal val="visible"/>
                                      </p:to>
                                    </p:set>
                                    <p:animEffect transition="in" filter="fade">
                                      <p:cBhvr>
                                        <p:cTn id="39" dur="500"/>
                                        <p:tgtEl>
                                          <p:spTgt spid="5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fade">
                                      <p:cBhvr>
                                        <p:cTn id="42" dur="500"/>
                                        <p:tgtEl>
                                          <p:spTgt spid="60"/>
                                        </p:tgtEl>
                                      </p:cBhvr>
                                    </p:animEffect>
                                  </p:childTnLst>
                                </p:cTn>
                              </p:par>
                              <p:par>
                                <p:cTn id="43" presetID="10" presetClass="entr" presetSubtype="0" fill="hold" nodeType="withEffect">
                                  <p:stCondLst>
                                    <p:cond delay="0"/>
                                  </p:stCondLst>
                                  <p:childTnLst>
                                    <p:set>
                                      <p:cBhvr>
                                        <p:cTn id="44" dur="1" fill="hold">
                                          <p:stCondLst>
                                            <p:cond delay="0"/>
                                          </p:stCondLst>
                                        </p:cTn>
                                        <p:tgtEl>
                                          <p:spTgt spid="69"/>
                                        </p:tgtEl>
                                        <p:attrNameLst>
                                          <p:attrName>style.visibility</p:attrName>
                                        </p:attrNameLst>
                                      </p:cBhvr>
                                      <p:to>
                                        <p:strVal val="visible"/>
                                      </p:to>
                                    </p:set>
                                    <p:animEffect transition="in" filter="fade">
                                      <p:cBhvr>
                                        <p:cTn id="45" dur="500"/>
                                        <p:tgtEl>
                                          <p:spTgt spid="69"/>
                                        </p:tgtEl>
                                      </p:cBhvr>
                                    </p:animEffect>
                                  </p:childTnLst>
                                </p:cTn>
                              </p:par>
                              <p:par>
                                <p:cTn id="46" presetID="10" presetClass="entr" presetSubtype="0" fill="hold" nodeType="withEffect">
                                  <p:stCondLst>
                                    <p:cond delay="0"/>
                                  </p:stCondLst>
                                  <p:childTnLst>
                                    <p:set>
                                      <p:cBhvr>
                                        <p:cTn id="47" dur="1" fill="hold">
                                          <p:stCondLst>
                                            <p:cond delay="0"/>
                                          </p:stCondLst>
                                        </p:cTn>
                                        <p:tgtEl>
                                          <p:spTgt spid="71"/>
                                        </p:tgtEl>
                                        <p:attrNameLst>
                                          <p:attrName>style.visibility</p:attrName>
                                        </p:attrNameLst>
                                      </p:cBhvr>
                                      <p:to>
                                        <p:strVal val="visible"/>
                                      </p:to>
                                    </p:set>
                                    <p:animEffect transition="in" filter="fade">
                                      <p:cBhvr>
                                        <p:cTn id="48" dur="500"/>
                                        <p:tgtEl>
                                          <p:spTgt spid="71"/>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72"/>
                                        </p:tgtEl>
                                        <p:attrNameLst>
                                          <p:attrName>style.visibility</p:attrName>
                                        </p:attrNameLst>
                                      </p:cBhvr>
                                      <p:to>
                                        <p:strVal val="visible"/>
                                      </p:to>
                                    </p:set>
                                    <p:animEffect transition="in" filter="fade">
                                      <p:cBhvr>
                                        <p:cTn id="51" dur="500"/>
                                        <p:tgtEl>
                                          <p:spTgt spid="72"/>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73"/>
                                        </p:tgtEl>
                                        <p:attrNameLst>
                                          <p:attrName>style.visibility</p:attrName>
                                        </p:attrNameLst>
                                      </p:cBhvr>
                                      <p:to>
                                        <p:strVal val="visible"/>
                                      </p:to>
                                    </p:set>
                                    <p:animEffect transition="in" filter="fade">
                                      <p:cBhvr>
                                        <p:cTn id="54"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animBg="1"/>
      <p:bldP spid="56" grpId="0"/>
      <p:bldP spid="60" grpId="0" animBg="1"/>
      <p:bldP spid="72" grpId="0" animBg="1"/>
      <p:bldP spid="73"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49</a:t>
            </a:fld>
            <a:endParaRPr lang="en-US" dirty="0"/>
          </a:p>
        </p:txBody>
      </p:sp>
      <p:sp>
        <p:nvSpPr>
          <p:cNvPr id="4" name="Title 3"/>
          <p:cNvSpPr>
            <a:spLocks noGrp="1"/>
          </p:cNvSpPr>
          <p:nvPr>
            <p:ph type="title"/>
          </p:nvPr>
        </p:nvSpPr>
        <p:spPr/>
        <p:txBody>
          <a:bodyPr>
            <a:normAutofit/>
          </a:bodyPr>
          <a:lstStyle/>
          <a:p>
            <a:r>
              <a:rPr lang="en-US" dirty="0" smtClean="0"/>
              <a:t>Overview </a:t>
            </a:r>
            <a:endParaRPr lang="en-US" dirty="0"/>
          </a:p>
        </p:txBody>
      </p:sp>
      <p:sp>
        <p:nvSpPr>
          <p:cNvPr id="11" name="TextBox 10"/>
          <p:cNvSpPr txBox="1"/>
          <p:nvPr/>
        </p:nvSpPr>
        <p:spPr>
          <a:xfrm>
            <a:off x="1747440" y="1693261"/>
            <a:ext cx="5710036" cy="523220"/>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smtClean="0"/>
              <a:t>Background</a:t>
            </a:r>
            <a:endParaRPr lang="en-US" dirty="0"/>
          </a:p>
        </p:txBody>
      </p:sp>
      <p:sp>
        <p:nvSpPr>
          <p:cNvPr id="14" name="TextBox 13"/>
          <p:cNvSpPr txBox="1"/>
          <p:nvPr/>
        </p:nvSpPr>
        <p:spPr>
          <a:xfrm>
            <a:off x="1747063" y="2800480"/>
            <a:ext cx="5710036" cy="523220"/>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smtClean="0"/>
              <a:t>Big Picture Themes   </a:t>
            </a:r>
            <a:endParaRPr lang="en-US" dirty="0"/>
          </a:p>
        </p:txBody>
      </p:sp>
      <p:sp>
        <p:nvSpPr>
          <p:cNvPr id="15" name="TextBox 14"/>
          <p:cNvSpPr txBox="1"/>
          <p:nvPr/>
        </p:nvSpPr>
        <p:spPr>
          <a:xfrm>
            <a:off x="1737137" y="3879057"/>
            <a:ext cx="5710036" cy="523220"/>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defPPr>
              <a:defRPr lang="en-US"/>
            </a:defPPr>
            <a:lvl1pPr algn="ctr">
              <a:defRPr sz="2800" b="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smtClean="0"/>
              <a:t>Evaluation Plan  </a:t>
            </a:r>
            <a:endParaRPr lang="en-US" dirty="0"/>
          </a:p>
        </p:txBody>
      </p:sp>
    </p:spTree>
    <p:extLst>
      <p:ext uri="{BB962C8B-B14F-4D97-AF65-F5344CB8AC3E}">
        <p14:creationId xmlns:p14="http://schemas.microsoft.com/office/powerpoint/2010/main" val="1008609409"/>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Council of State Governments Justice Center  | </a:t>
            </a:r>
            <a:fld id="{EBB00C1F-5E13-4290-AE8B-E92C222CD390}" type="slidenum">
              <a:rPr lang="en-US" smtClean="0"/>
              <a:pPr/>
              <a:t>50</a:t>
            </a:fld>
            <a:endParaRPr lang="en-US" dirty="0"/>
          </a:p>
        </p:txBody>
      </p:sp>
      <p:sp>
        <p:nvSpPr>
          <p:cNvPr id="4" name="Title 3"/>
          <p:cNvSpPr>
            <a:spLocks noGrp="1"/>
          </p:cNvSpPr>
          <p:nvPr>
            <p:ph type="title"/>
          </p:nvPr>
        </p:nvSpPr>
        <p:spPr/>
        <p:txBody>
          <a:bodyPr>
            <a:normAutofit/>
          </a:bodyPr>
          <a:lstStyle/>
          <a:p>
            <a:r>
              <a:rPr lang="en-US" sz="4000" dirty="0" smtClean="0"/>
              <a:t>Thank You </a:t>
            </a:r>
            <a:endParaRPr lang="en-US" sz="4000" dirty="0"/>
          </a:p>
        </p:txBody>
      </p:sp>
      <p:sp>
        <p:nvSpPr>
          <p:cNvPr id="9" name="TextBox 8"/>
          <p:cNvSpPr txBox="1"/>
          <p:nvPr/>
        </p:nvSpPr>
        <p:spPr>
          <a:xfrm>
            <a:off x="4850618" y="3493203"/>
            <a:ext cx="4092774" cy="2585323"/>
          </a:xfrm>
          <a:prstGeom prst="rect">
            <a:avLst/>
          </a:prstGeom>
          <a:noFill/>
        </p:spPr>
        <p:txBody>
          <a:bodyPr wrap="square" rtlCol="0">
            <a:spAutoFit/>
          </a:bodyPr>
          <a:lstStyle/>
          <a:p>
            <a:pPr algn="r"/>
            <a:r>
              <a:rPr lang="en-US" b="1" dirty="0" smtClean="0">
                <a:solidFill>
                  <a:srgbClr val="000000"/>
                </a:solidFill>
                <a:cs typeface="Arial"/>
              </a:rPr>
              <a:t>Tony </a:t>
            </a:r>
            <a:r>
              <a:rPr lang="en-US" b="1" dirty="0" err="1" smtClean="0">
                <a:solidFill>
                  <a:srgbClr val="000000"/>
                </a:solidFill>
                <a:cs typeface="Arial"/>
              </a:rPr>
              <a:t>Fabelo</a:t>
            </a:r>
            <a:endParaRPr lang="en-US" b="1" dirty="0" smtClean="0">
              <a:solidFill>
                <a:srgbClr val="000000"/>
              </a:solidFill>
              <a:cs typeface="Arial"/>
            </a:endParaRPr>
          </a:p>
          <a:p>
            <a:pPr algn="r"/>
            <a:r>
              <a:rPr lang="en-US" sz="1400" dirty="0" smtClean="0">
                <a:solidFill>
                  <a:srgbClr val="000000"/>
                </a:solidFill>
                <a:cs typeface="Arial"/>
              </a:rPr>
              <a:t>Research Director</a:t>
            </a:r>
            <a:endParaRPr lang="en-US" dirty="0" smtClean="0">
              <a:solidFill>
                <a:srgbClr val="000000"/>
              </a:solidFill>
              <a:cs typeface="Arial"/>
            </a:endParaRPr>
          </a:p>
          <a:p>
            <a:pPr algn="r"/>
            <a:endParaRPr lang="en-US" b="1" dirty="0" smtClean="0">
              <a:solidFill>
                <a:srgbClr val="000000"/>
              </a:solidFill>
              <a:cs typeface="Arial"/>
            </a:endParaRPr>
          </a:p>
          <a:p>
            <a:pPr algn="r"/>
            <a:r>
              <a:rPr lang="en-US" b="1" dirty="0" smtClean="0">
                <a:solidFill>
                  <a:srgbClr val="000000"/>
                </a:solidFill>
                <a:cs typeface="Arial"/>
              </a:rPr>
              <a:t>Jessy Tyler</a:t>
            </a:r>
            <a:endParaRPr lang="en-US" b="1" dirty="0">
              <a:solidFill>
                <a:srgbClr val="000000"/>
              </a:solidFill>
              <a:cs typeface="Arial"/>
            </a:endParaRPr>
          </a:p>
          <a:p>
            <a:pPr algn="r"/>
            <a:r>
              <a:rPr lang="en-US" sz="1400" dirty="0" smtClean="0">
                <a:solidFill>
                  <a:srgbClr val="000000"/>
                </a:solidFill>
                <a:cs typeface="Arial"/>
              </a:rPr>
              <a:t>Research Manager</a:t>
            </a:r>
          </a:p>
          <a:p>
            <a:pPr algn="r"/>
            <a:r>
              <a:rPr lang="en-US" sz="1400" dirty="0" smtClean="0">
                <a:solidFill>
                  <a:srgbClr val="000000"/>
                </a:solidFill>
                <a:cs typeface="Arial"/>
                <a:hlinkClick r:id="rId2"/>
              </a:rPr>
              <a:t>jtyler@csg.org</a:t>
            </a:r>
            <a:r>
              <a:rPr lang="en-US" sz="1400" dirty="0" smtClean="0">
                <a:solidFill>
                  <a:srgbClr val="000000"/>
                </a:solidFill>
                <a:cs typeface="Arial"/>
              </a:rPr>
              <a:t> </a:t>
            </a:r>
          </a:p>
          <a:p>
            <a:pPr algn="r"/>
            <a:r>
              <a:rPr lang="en-US" sz="1400" dirty="0" smtClean="0">
                <a:solidFill>
                  <a:srgbClr val="000000"/>
                </a:solidFill>
                <a:cs typeface="Arial"/>
              </a:rPr>
              <a:t>512 470 5071</a:t>
            </a:r>
          </a:p>
          <a:p>
            <a:pPr algn="r"/>
            <a:endParaRPr lang="en-US" sz="2400" b="1" dirty="0" smtClean="0">
              <a:solidFill>
                <a:srgbClr val="000000"/>
              </a:solidFill>
              <a:latin typeface="+mj-lt"/>
              <a:cs typeface="Arial"/>
            </a:endParaRPr>
          </a:p>
          <a:p>
            <a:pPr algn="r"/>
            <a:endParaRPr lang="en-US" sz="2400" b="1" dirty="0" smtClean="0">
              <a:solidFill>
                <a:srgbClr val="000000"/>
              </a:solidFill>
              <a:latin typeface="+mj-lt"/>
              <a:cs typeface="Arial"/>
            </a:endParaRPr>
          </a:p>
        </p:txBody>
      </p:sp>
      <p:pic>
        <p:nvPicPr>
          <p:cNvPr id="10" name="Picture 2"/>
          <p:cNvPicPr>
            <a:picLocks noChangeAspect="1" noChangeArrowheads="1"/>
          </p:cNvPicPr>
          <p:nvPr/>
        </p:nvPicPr>
        <p:blipFill>
          <a:blip r:embed="rId3" cstate="print">
            <a:duotone>
              <a:schemeClr val="accent1">
                <a:shade val="45000"/>
                <a:satMod val="135000"/>
              </a:schemeClr>
              <a:prstClr val="white"/>
            </a:duotone>
          </a:blip>
          <a:srcRect/>
          <a:stretch>
            <a:fillRect/>
          </a:stretch>
        </p:blipFill>
        <p:spPr bwMode="auto">
          <a:xfrm>
            <a:off x="5151835" y="1425580"/>
            <a:ext cx="3704003" cy="862922"/>
          </a:xfrm>
          <a:prstGeom prst="rect">
            <a:avLst/>
          </a:prstGeom>
          <a:noFill/>
          <a:ln w="9525">
            <a:noFill/>
            <a:miter lim="800000"/>
            <a:headEnd/>
            <a:tailEnd/>
          </a:ln>
        </p:spPr>
      </p:pic>
    </p:spTree>
    <p:extLst>
      <p:ext uri="{BB962C8B-B14F-4D97-AF65-F5344CB8AC3E}">
        <p14:creationId xmlns:p14="http://schemas.microsoft.com/office/powerpoint/2010/main" val="3662004170"/>
      </p:ext>
    </p:extLst>
  </p:cSld>
  <p:clrMapOvr>
    <a:masterClrMapping/>
  </p:clrMapOvr>
  <p:transition xmlns:p14="http://schemas.microsoft.com/office/powerpoint/2010/main" spd="slow">
    <p:pull dir="ld"/>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JR Template 2011">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29354</TotalTime>
  <Words>2953</Words>
  <Application>Microsoft Macintosh PowerPoint</Application>
  <PresentationFormat>On-screen Show (4:3)</PresentationFormat>
  <Paragraphs>716</Paragraphs>
  <Slides>50</Slides>
  <Notes>1</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JR Template 2011</vt:lpstr>
      <vt:lpstr>PowerPoint Presentation</vt:lpstr>
      <vt:lpstr>Overview </vt:lpstr>
      <vt:lpstr>Texas Urban Counties Uniform Recidivism Measurement </vt:lpstr>
      <vt:lpstr>Project Spearheaded by County CJ Leaders </vt:lpstr>
      <vt:lpstr>Populations and Tracking </vt:lpstr>
      <vt:lpstr>Three Different Groups Tracked Overtime</vt:lpstr>
      <vt:lpstr>Population Risk Profile Developed for Each County  </vt:lpstr>
      <vt:lpstr>Actual Example from Tarrant County Analysis</vt:lpstr>
      <vt:lpstr>Comprehensive Reports to the Counties </vt:lpstr>
      <vt:lpstr>Status of County Projects</vt:lpstr>
      <vt:lpstr>Overview </vt:lpstr>
      <vt:lpstr>Controlling for Risk is Critical  </vt:lpstr>
      <vt:lpstr>County Population Risk Profiles</vt:lpstr>
      <vt:lpstr>State Population Risk Profiles</vt:lpstr>
      <vt:lpstr>Changing Risk Profile Can Impact Recidivism </vt:lpstr>
      <vt:lpstr>No Significant Decline in Recidivism Rates</vt:lpstr>
      <vt:lpstr>One-Year Recidivism Rates – All Jail Releases</vt:lpstr>
      <vt:lpstr>One-Year Recidivism Rates Pretrial and Commercial Bond </vt:lpstr>
      <vt:lpstr>One-Year Recidivism Rates Probation and State Jail Releases </vt:lpstr>
      <vt:lpstr>Recidivist with Multiple Arrests</vt:lpstr>
      <vt:lpstr>One-Year Recidivism Rates Number of Rearrests</vt:lpstr>
      <vt:lpstr>Half of Offenders Recidivate after Three Years</vt:lpstr>
      <vt:lpstr>Three-Year Recidivism Rates Local Populations</vt:lpstr>
      <vt:lpstr>Three-Year Recidivism Rates State Populations</vt:lpstr>
      <vt:lpstr>Most Recidivism Occurs First Year After Release </vt:lpstr>
      <vt:lpstr>Three-Year Recidivism Rates All Jail Releases  Percent Recidivating the First Year</vt:lpstr>
      <vt:lpstr>Three-Year Recidivism Rates Pretrial/Commercial Bond Percent Recidivating First Year</vt:lpstr>
      <vt:lpstr>Recidivist with More Severe Recidivism Offenses</vt:lpstr>
      <vt:lpstr>Three-Year Recidivism Rates All Jail Releases  Offense Severity Escalation</vt:lpstr>
      <vt:lpstr>Three-Year Recidivism Rates Pretrial/Commercial Bond Offense Severity Escalation</vt:lpstr>
      <vt:lpstr>Targeting High Risk Population Essence of Evidence Based Practices (EBP) </vt:lpstr>
      <vt:lpstr>EBP Goal is to Impact High Risk Recidivism </vt:lpstr>
      <vt:lpstr>High-Risk Recidivism Rate Stable and High</vt:lpstr>
      <vt:lpstr>One-Year Recidivism Rates – All Jail Releases   High Risk Population </vt:lpstr>
      <vt:lpstr>Three-Year Recidivism Rates  High Risk Local Populations</vt:lpstr>
      <vt:lpstr>Three-Year Recidivism Rates  High Risk State Populations</vt:lpstr>
      <vt:lpstr>Three Year Statewide Re-arrest Rates for Prison Releases and State Jails Have Not Declined </vt:lpstr>
      <vt:lpstr>Three Year Statewide Re-arrest Rates for ISF and Drug Treatment Programs Have Not Declined Either </vt:lpstr>
      <vt:lpstr>Overview </vt:lpstr>
      <vt:lpstr>Need for Evaluation Agenda at County Level </vt:lpstr>
      <vt:lpstr>First Key Step is Agreement on Inventory</vt:lpstr>
      <vt:lpstr>Evaluation Needs to Examine Fidelity </vt:lpstr>
      <vt:lpstr>Evaluation Needs to Examine if High Risk/Need is Targeted</vt:lpstr>
      <vt:lpstr>Best Practices - Example Texas Drug Courts </vt:lpstr>
      <vt:lpstr>Size of Program Determine Impact of Overall Recidivism</vt:lpstr>
      <vt:lpstr>Specific Evaluation Designs Needed for Each Program Example – Pretrial </vt:lpstr>
      <vt:lpstr>Six Month Recidivism </vt:lpstr>
      <vt:lpstr>Comparison Groups Essential to Evaluations</vt:lpstr>
      <vt:lpstr>Overview </vt:lpstr>
      <vt:lpstr>Thank You </vt:lpstr>
    </vt:vector>
  </TitlesOfParts>
  <Manager/>
  <Company>Microsoft</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Texas Pretrial Association Conference Presentation</dc:title>
  <dc:subject/>
  <dc:creator>Tony Fabelo</dc:creator>
  <cp:keywords/>
  <dc:description>Woodlands, April 7 and 8, 2016. Final presentation.</dc:description>
  <cp:lastModifiedBy>Tony Fabelo</cp:lastModifiedBy>
  <cp:revision>1483</cp:revision>
  <cp:lastPrinted>2013-04-03T15:16:19Z</cp:lastPrinted>
  <dcterms:created xsi:type="dcterms:W3CDTF">2010-09-17T04:15:25Z</dcterms:created>
  <dcterms:modified xsi:type="dcterms:W3CDTF">2016-04-01T21:25:01Z</dcterms:modified>
  <cp:category/>
</cp:coreProperties>
</file>