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5" r:id="rId6"/>
    <p:sldId id="266" r:id="rId7"/>
    <p:sldId id="262" r:id="rId8"/>
    <p:sldId id="263" r:id="rId9"/>
    <p:sldId id="264" r:id="rId1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4" d="100"/>
          <a:sy n="74" d="100"/>
        </p:scale>
        <p:origin x="76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D21D14-ABEE-4871-BB5F-F2E9B0116260}"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272665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21D14-ABEE-4871-BB5F-F2E9B0116260}"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341650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D21D14-ABEE-4871-BB5F-F2E9B0116260}"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1707767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D21D14-ABEE-4871-BB5F-F2E9B0116260}"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3906704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D21D14-ABEE-4871-BB5F-F2E9B0116260}" type="datetimeFigureOut">
              <a:rPr lang="en-US" smtClean="0"/>
              <a:t>4/6/2016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3119620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D21D14-ABEE-4871-BB5F-F2E9B0116260}" type="datetimeFigureOut">
              <a:rPr lang="en-US" smtClean="0"/>
              <a:t>4/6/2016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948042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21D14-ABEE-4871-BB5F-F2E9B0116260}" type="datetimeFigureOut">
              <a:rPr lang="en-US" smtClean="0"/>
              <a:t>4/6/2016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5714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D21D14-ABEE-4871-BB5F-F2E9B0116260}"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153609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D21D14-ABEE-4871-BB5F-F2E9B0116260}"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2037049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21D14-ABEE-4871-BB5F-F2E9B0116260}"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4006252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21D14-ABEE-4871-BB5F-F2E9B0116260}"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0A993-7391-4EAD-BB74-B90DD32564CD}" type="slidenum">
              <a:rPr lang="en-US" smtClean="0"/>
              <a:t>‹#›</a:t>
            </a:fld>
            <a:endParaRPr lang="en-US"/>
          </a:p>
        </p:txBody>
      </p:sp>
    </p:spTree>
    <p:extLst>
      <p:ext uri="{BB962C8B-B14F-4D97-AF65-F5344CB8AC3E}">
        <p14:creationId xmlns:p14="http://schemas.microsoft.com/office/powerpoint/2010/main" val="1166773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D21D14-ABEE-4871-BB5F-F2E9B0116260}" type="datetimeFigureOut">
              <a:rPr lang="en-US" smtClean="0"/>
              <a:t>4/6/2016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0A993-7391-4EAD-BB74-B90DD32564CD}" type="slidenum">
              <a:rPr lang="en-US" smtClean="0"/>
              <a:t>‹#›</a:t>
            </a:fld>
            <a:endParaRPr lang="en-US"/>
          </a:p>
        </p:txBody>
      </p:sp>
    </p:spTree>
    <p:extLst>
      <p:ext uri="{BB962C8B-B14F-4D97-AF65-F5344CB8AC3E}">
        <p14:creationId xmlns:p14="http://schemas.microsoft.com/office/powerpoint/2010/main" val="2422541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EARLY IDENTIFICATION OF MENTAL ILLNESS IN COUNTY JAILS/DENTENTION CENTERS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37634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Mental Health Triage</a:t>
            </a:r>
            <a:endParaRPr lang="en-US" dirty="0"/>
          </a:p>
        </p:txBody>
      </p:sp>
      <p:sp>
        <p:nvSpPr>
          <p:cNvPr id="3" name="Content Placeholder 2"/>
          <p:cNvSpPr>
            <a:spLocks noGrp="1"/>
          </p:cNvSpPr>
          <p:nvPr>
            <p:ph idx="1"/>
          </p:nvPr>
        </p:nvSpPr>
        <p:spPr/>
        <p:txBody>
          <a:bodyPr>
            <a:normAutofit fontScale="70000" lnSpcReduction="20000"/>
          </a:bodyPr>
          <a:lstStyle/>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Effective mental health triage in the corrections setting can be viewed as a three ­stage process:</a:t>
            </a:r>
          </a:p>
          <a:p>
            <a:pPr marL="0" indent="0">
              <a:lnSpc>
                <a:spcPct val="107000"/>
              </a:lnSpc>
              <a:spcAft>
                <a:spcPts val="800"/>
              </a:spcAft>
              <a:buNone/>
            </a:pPr>
            <a:r>
              <a:rPr lang="en-US" b="1" dirty="0" smtClean="0">
                <a:latin typeface="Calibri" panose="020F0502020204030204" pitchFamily="34" charset="0"/>
                <a:ea typeface="Calibri" panose="020F0502020204030204" pitchFamily="34" charset="0"/>
                <a:cs typeface="Times New Roman" panose="02020603050405020304" pitchFamily="18" charset="0"/>
              </a:rPr>
              <a:t> 1</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dirty="0" smtClean="0">
                <a:latin typeface="Calibri" panose="020F0502020204030204" pitchFamily="34" charset="0"/>
                <a:ea typeface="Calibri" panose="020F0502020204030204" pitchFamily="34" charset="0"/>
                <a:cs typeface="Times New Roman" panose="02020603050405020304" pitchFamily="18" charset="0"/>
              </a:rPr>
              <a:t>Routine universal mental health screening </a:t>
            </a:r>
            <a:r>
              <a:rPr lang="en-US" dirty="0" smtClean="0">
                <a:latin typeface="Calibri" panose="020F0502020204030204" pitchFamily="34" charset="0"/>
                <a:ea typeface="Calibri" panose="020F0502020204030204" pitchFamily="34" charset="0"/>
                <a:cs typeface="Times New Roman" panose="02020603050405020304" pitchFamily="18" charset="0"/>
              </a:rPr>
              <a:t>- administered by corrections staff during intake.</a:t>
            </a:r>
          </a:p>
          <a:p>
            <a:pPr>
              <a:lnSpc>
                <a:spcPct val="107000"/>
              </a:lnSpc>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Purpose:  to identify those defendants who may need closer monitoring and/or a mental health assessment for a chronic or severe mental disorder </a:t>
            </a:r>
          </a:p>
          <a:p>
            <a:pPr marL="0" indent="0">
              <a:lnSpc>
                <a:spcPct val="107000"/>
              </a:lnSpc>
              <a:spcAft>
                <a:spcPts val="800"/>
              </a:spcAft>
              <a:buNone/>
            </a:pPr>
            <a:r>
              <a:rPr lang="en-US" b="1" dirty="0" smtClean="0">
                <a:latin typeface="Calibri" panose="020F0502020204030204" pitchFamily="34" charset="0"/>
                <a:ea typeface="Calibri" panose="020F0502020204030204" pitchFamily="34" charset="0"/>
                <a:cs typeface="Times New Roman" panose="02020603050405020304" pitchFamily="18" charset="0"/>
              </a:rPr>
              <a:t>2.</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dirty="0" smtClean="0">
                <a:latin typeface="Calibri" panose="020F0502020204030204" pitchFamily="34" charset="0"/>
                <a:ea typeface="Calibri" panose="020F0502020204030204" pitchFamily="34" charset="0"/>
                <a:cs typeface="Times New Roman" panose="02020603050405020304" pitchFamily="18" charset="0"/>
              </a:rPr>
              <a:t>An in-depth assessment by a licensed clinician </a:t>
            </a:r>
            <a:r>
              <a:rPr lang="en-US" dirty="0" smtClean="0">
                <a:latin typeface="Calibri" panose="020F0502020204030204" pitchFamily="34" charset="0"/>
                <a:ea typeface="Calibri" panose="020F0502020204030204" pitchFamily="34" charset="0"/>
                <a:cs typeface="Times New Roman" panose="02020603050405020304" pitchFamily="18" charset="0"/>
              </a:rPr>
              <a:t>administered prior to housing assignment</a:t>
            </a:r>
          </a:p>
          <a:p>
            <a:pPr>
              <a:lnSpc>
                <a:spcPct val="107000"/>
              </a:lnSpc>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Purpose: to identify a diagnosis and treatment plan for possible diversion  </a:t>
            </a:r>
          </a:p>
          <a:p>
            <a:pPr marL="0" indent="0">
              <a:lnSpc>
                <a:spcPct val="107000"/>
              </a:lnSpc>
              <a:spcAft>
                <a:spcPts val="800"/>
              </a:spcAft>
              <a:buNone/>
            </a:pPr>
            <a:r>
              <a:rPr lang="en-US" b="1" dirty="0" smtClean="0">
                <a:latin typeface="Calibri" panose="020F0502020204030204" pitchFamily="34" charset="0"/>
                <a:ea typeface="Calibri" panose="020F0502020204030204" pitchFamily="34" charset="0"/>
                <a:cs typeface="Times New Roman" panose="02020603050405020304" pitchFamily="18" charset="0"/>
              </a:rPr>
              <a:t>3.</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dirty="0" smtClean="0">
                <a:latin typeface="Calibri" panose="020F0502020204030204" pitchFamily="34" charset="0"/>
                <a:ea typeface="Calibri" panose="020F0502020204030204" pitchFamily="34" charset="0"/>
                <a:cs typeface="Times New Roman" panose="02020603050405020304" pitchFamily="18" charset="0"/>
              </a:rPr>
              <a:t>A complete  psychiatric evaluation </a:t>
            </a:r>
            <a:r>
              <a:rPr lang="en-US" dirty="0" smtClean="0">
                <a:latin typeface="Calibri" panose="020F0502020204030204" pitchFamily="34" charset="0"/>
                <a:ea typeface="Calibri" panose="020F0502020204030204" pitchFamily="34" charset="0"/>
                <a:cs typeface="Times New Roman" panose="02020603050405020304" pitchFamily="18" charset="0"/>
              </a:rPr>
              <a:t>when an inmate’s degree of acute disturbances require specialized treatment. </a:t>
            </a:r>
          </a:p>
          <a:p>
            <a:pPr>
              <a:lnSpc>
                <a:spcPct val="107000"/>
              </a:lnSpc>
              <a:spcAft>
                <a:spcPts val="800"/>
              </a:spcAft>
            </a:pPr>
            <a:r>
              <a:rPr lang="en-US" dirty="0" smtClean="0">
                <a:effectLst/>
                <a:latin typeface="Calibri" panose="020F0502020204030204" pitchFamily="34" charset="0"/>
                <a:ea typeface="Calibri" panose="020F0502020204030204" pitchFamily="34" charset="0"/>
                <a:cs typeface="Times New Roman" panose="02020603050405020304" pitchFamily="18" charset="0"/>
              </a:rPr>
              <a:t>Purpose: to identify competency and possible transfer from  jail</a:t>
            </a:r>
          </a:p>
          <a:p>
            <a:endParaRPr lang="en-US" dirty="0"/>
          </a:p>
        </p:txBody>
      </p:sp>
    </p:spTree>
    <p:extLst>
      <p:ext uri="{BB962C8B-B14F-4D97-AF65-F5344CB8AC3E}">
        <p14:creationId xmlns:p14="http://schemas.microsoft.com/office/powerpoint/2010/main" val="3868637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Brief Mental Health Screen</a:t>
            </a:r>
            <a:endParaRPr lang="en-US" dirty="0"/>
          </a:p>
        </p:txBody>
      </p:sp>
      <p:sp>
        <p:nvSpPr>
          <p:cNvPr id="3" name="Content Placeholder 2"/>
          <p:cNvSpPr>
            <a:spLocks noGrp="1"/>
          </p:cNvSpPr>
          <p:nvPr>
            <p:ph idx="1"/>
          </p:nvPr>
        </p:nvSpPr>
        <p:spPr/>
        <p:txBody>
          <a:bodyPr>
            <a:normAutofit fontScale="92500" lnSpcReduction="20000"/>
          </a:bodyPr>
          <a:lstStyle/>
          <a:p>
            <a:r>
              <a:rPr lang="en-US" dirty="0"/>
              <a:t>A valid standard screen needs to be </a:t>
            </a:r>
            <a:r>
              <a:rPr lang="en-US" dirty="0" smtClean="0"/>
              <a:t>brief</a:t>
            </a:r>
          </a:p>
          <a:p>
            <a:r>
              <a:rPr lang="en-US" dirty="0" smtClean="0"/>
              <a:t>Corrections</a:t>
            </a:r>
            <a:r>
              <a:rPr lang="en-US" dirty="0"/>
              <a:t> classification staff have only a limited amount of time to </a:t>
            </a:r>
            <a:r>
              <a:rPr lang="en-US" dirty="0" smtClean="0"/>
              <a:t>complete initial intake</a:t>
            </a:r>
          </a:p>
          <a:p>
            <a:r>
              <a:rPr lang="en-US" dirty="0"/>
              <a:t> </a:t>
            </a:r>
            <a:r>
              <a:rPr lang="en-US" dirty="0" smtClean="0"/>
              <a:t>Screen needs</a:t>
            </a:r>
            <a:r>
              <a:rPr lang="en-US" dirty="0"/>
              <a:t> </a:t>
            </a:r>
            <a:r>
              <a:rPr lang="en-US" dirty="0" smtClean="0"/>
              <a:t>a decision</a:t>
            </a:r>
            <a:r>
              <a:rPr lang="en-US" dirty="0"/>
              <a:t> </a:t>
            </a:r>
            <a:r>
              <a:rPr lang="en-US" dirty="0" smtClean="0"/>
              <a:t>criteria </a:t>
            </a:r>
          </a:p>
          <a:p>
            <a:r>
              <a:rPr lang="en-US" dirty="0" smtClean="0"/>
              <a:t>Corrections</a:t>
            </a:r>
            <a:r>
              <a:rPr lang="en-US" dirty="0"/>
              <a:t> staff </a:t>
            </a:r>
            <a:r>
              <a:rPr lang="en-US" dirty="0" smtClean="0"/>
              <a:t>are not usually licensed clinicians </a:t>
            </a:r>
          </a:p>
          <a:p>
            <a:r>
              <a:rPr lang="en-US" dirty="0" smtClean="0"/>
              <a:t>Corrections </a:t>
            </a:r>
            <a:r>
              <a:rPr lang="en-US" dirty="0"/>
              <a:t>staff </a:t>
            </a:r>
            <a:r>
              <a:rPr lang="en-US" dirty="0" smtClean="0"/>
              <a:t>are</a:t>
            </a:r>
            <a:r>
              <a:rPr lang="en-US" dirty="0"/>
              <a:t> </a:t>
            </a:r>
            <a:r>
              <a:rPr lang="en-US" dirty="0" smtClean="0"/>
              <a:t>usually confident </a:t>
            </a:r>
            <a:r>
              <a:rPr lang="en-US" dirty="0"/>
              <a:t>in their ability to </a:t>
            </a:r>
            <a:r>
              <a:rPr lang="en-US" dirty="0" smtClean="0"/>
              <a:t>identify </a:t>
            </a:r>
            <a:r>
              <a:rPr lang="en-US" dirty="0"/>
              <a:t>overtly psychotic symptoms, but are </a:t>
            </a:r>
            <a:r>
              <a:rPr lang="en-US" dirty="0" smtClean="0"/>
              <a:t>my be uncertain</a:t>
            </a:r>
            <a:r>
              <a:rPr lang="en-US" dirty="0"/>
              <a:t> about identifying less obvious—though equally serious—signs and symptoms of anxiety and depression. </a:t>
            </a:r>
            <a:endParaRPr lang="en-US" dirty="0" smtClean="0"/>
          </a:p>
          <a:p>
            <a:r>
              <a:rPr lang="en-US" dirty="0" smtClean="0"/>
              <a:t>Correctional staff need</a:t>
            </a:r>
            <a:r>
              <a:rPr lang="en-US" dirty="0"/>
              <a:t> a tool that can provide them with the basis for a clear decision </a:t>
            </a:r>
            <a:r>
              <a:rPr lang="en-US" dirty="0" smtClean="0"/>
              <a:t>to “refer</a:t>
            </a:r>
            <a:r>
              <a:rPr lang="en-US" dirty="0"/>
              <a:t>” or “don’t refer</a:t>
            </a:r>
            <a:r>
              <a:rPr lang="en-US" dirty="0" smtClean="0"/>
              <a:t>” for further evaluation.</a:t>
            </a:r>
            <a:endParaRPr lang="en-US" dirty="0"/>
          </a:p>
          <a:p>
            <a:endParaRPr lang="en-US" dirty="0"/>
          </a:p>
        </p:txBody>
      </p:sp>
    </p:spTree>
    <p:extLst>
      <p:ext uri="{BB962C8B-B14F-4D97-AF65-F5344CB8AC3E}">
        <p14:creationId xmlns:p14="http://schemas.microsoft.com/office/powerpoint/2010/main" val="1699398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Brief Jail Mental Health Screen</a:t>
            </a:r>
            <a:endParaRPr lang="en-US" dirty="0"/>
          </a:p>
        </p:txBody>
      </p:sp>
      <p:sp>
        <p:nvSpPr>
          <p:cNvPr id="3" name="Content Placeholder 2"/>
          <p:cNvSpPr>
            <a:spLocks noGrp="1"/>
          </p:cNvSpPr>
          <p:nvPr>
            <p:ph idx="1"/>
          </p:nvPr>
        </p:nvSpPr>
        <p:spPr/>
        <p:txBody>
          <a:bodyPr/>
          <a:lstStyle/>
          <a:p>
            <a:r>
              <a:rPr lang="en-US" sz="4400" dirty="0" smtClean="0"/>
              <a:t>The</a:t>
            </a:r>
            <a:r>
              <a:rPr lang="en-US" sz="4400" dirty="0"/>
              <a:t> BJMHS takes, on average, about 2.5 minutes to administer</a:t>
            </a:r>
            <a:r>
              <a:rPr lang="en-US" sz="4400" dirty="0" smtClean="0"/>
              <a:t>.</a:t>
            </a:r>
          </a:p>
          <a:p>
            <a:r>
              <a:rPr lang="en-US" sz="4400" dirty="0" smtClean="0"/>
              <a:t>It includes 8 items</a:t>
            </a:r>
          </a:p>
          <a:p>
            <a:r>
              <a:rPr lang="en-US" sz="4400" dirty="0" smtClean="0"/>
              <a:t>It provides a criteria for Urgent, Routine or No Referral</a:t>
            </a:r>
            <a:endParaRPr lang="en-US" sz="4400" dirty="0"/>
          </a:p>
          <a:p>
            <a:endParaRPr lang="en-US" dirty="0"/>
          </a:p>
        </p:txBody>
      </p:sp>
    </p:spTree>
    <p:extLst>
      <p:ext uri="{BB962C8B-B14F-4D97-AF65-F5344CB8AC3E}">
        <p14:creationId xmlns:p14="http://schemas.microsoft.com/office/powerpoint/2010/main" val="4011644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BJMHS Questions</a:t>
            </a:r>
            <a:endParaRPr lang="en-US" dirty="0"/>
          </a:p>
        </p:txBody>
      </p:sp>
      <p:sp>
        <p:nvSpPr>
          <p:cNvPr id="3" name="Content Placeholder 2"/>
          <p:cNvSpPr>
            <a:spLocks noGrp="1"/>
          </p:cNvSpPr>
          <p:nvPr>
            <p:ph idx="1"/>
          </p:nvPr>
        </p:nvSpPr>
        <p:spPr/>
        <p:txBody>
          <a:bodyPr>
            <a:normAutofit fontScale="92500"/>
          </a:bodyPr>
          <a:lstStyle/>
          <a:p>
            <a:pPr marL="514350" indent="-514350">
              <a:buAutoNum type="arabicPeriod"/>
            </a:pPr>
            <a:r>
              <a:rPr lang="en-US" dirty="0" smtClean="0"/>
              <a:t>Do you get annoyed when friends and family complain about their problems? Or do people complain you are not sympathetic to their problems?</a:t>
            </a:r>
          </a:p>
          <a:p>
            <a:pPr marL="514350" indent="-514350">
              <a:buAutoNum type="arabicPeriod"/>
            </a:pPr>
            <a:r>
              <a:rPr lang="en-US" dirty="0" smtClean="0"/>
              <a:t>Have you ever tried to avoid reminders of, or to not think about, something terrible that you experienced or witnessed?</a:t>
            </a:r>
          </a:p>
          <a:p>
            <a:pPr marL="514350" indent="-514350">
              <a:buAutoNum type="arabicPeriod"/>
            </a:pPr>
            <a:r>
              <a:rPr lang="en-US" dirty="0" smtClean="0"/>
              <a:t>Some people find their mood changes frequently-as if they spend everyday on an emotional rollercoaster. Does this sound like you?</a:t>
            </a:r>
          </a:p>
          <a:p>
            <a:pPr marL="514350" indent="-514350">
              <a:buAutoNum type="arabicPeriod"/>
            </a:pPr>
            <a:r>
              <a:rPr lang="en-US" dirty="0" smtClean="0"/>
              <a:t>Have there ever been a few weeks when you felt useless, sinful or guilty?</a:t>
            </a:r>
          </a:p>
          <a:p>
            <a:pPr marL="514350" indent="-514350">
              <a:buAutoNum type="arabicPeriod"/>
            </a:pPr>
            <a:r>
              <a:rPr lang="en-US" dirty="0" smtClean="0"/>
              <a:t>Has there ever been a time when you felt depressed most of the day for at least two weeks?</a:t>
            </a:r>
          </a:p>
          <a:p>
            <a:pPr marL="0" indent="0">
              <a:buNone/>
            </a:pPr>
            <a:endParaRPr lang="en-US" dirty="0"/>
          </a:p>
        </p:txBody>
      </p:sp>
    </p:spTree>
    <p:extLst>
      <p:ext uri="{BB962C8B-B14F-4D97-AF65-F5344CB8AC3E}">
        <p14:creationId xmlns:p14="http://schemas.microsoft.com/office/powerpoint/2010/main" val="3772186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BMHJS Questions</a:t>
            </a:r>
            <a:endParaRPr lang="en-US" dirty="0"/>
          </a:p>
        </p:txBody>
      </p:sp>
      <p:sp>
        <p:nvSpPr>
          <p:cNvPr id="3" name="Content Placeholder 2"/>
          <p:cNvSpPr>
            <a:spLocks noGrp="1"/>
          </p:cNvSpPr>
          <p:nvPr>
            <p:ph idx="1"/>
          </p:nvPr>
        </p:nvSpPr>
        <p:spPr/>
        <p:txBody>
          <a:bodyPr/>
          <a:lstStyle/>
          <a:p>
            <a:pPr marL="0" indent="0">
              <a:buNone/>
            </a:pPr>
            <a:r>
              <a:rPr lang="en-US" dirty="0" smtClean="0"/>
              <a:t>6. Do you find that most people will take advantage of you if you let them know too much about you?</a:t>
            </a:r>
          </a:p>
          <a:p>
            <a:pPr marL="0" indent="0">
              <a:buNone/>
            </a:pPr>
            <a:r>
              <a:rPr lang="en-US" dirty="0" smtClean="0"/>
              <a:t>7. Have you been troubled b y repeated thoughts, feelings or nightmares about something terrible that you experienced or witnessed?</a:t>
            </a:r>
          </a:p>
          <a:p>
            <a:pPr marL="0" indent="0">
              <a:buNone/>
            </a:pPr>
            <a:r>
              <a:rPr lang="en-US" dirty="0" smtClean="0"/>
              <a:t>8. Have you ever been in a hospital for non-medical reasons, such as a psychiatric hospital (Do not included going to an emergency room if you were not hospitalized)</a:t>
            </a:r>
          </a:p>
          <a:p>
            <a:r>
              <a:rPr lang="en-US" dirty="0" smtClean="0"/>
              <a:t>Scoring 5+ yes responses = further evaluation</a:t>
            </a:r>
            <a:endParaRPr lang="en-US" dirty="0"/>
          </a:p>
        </p:txBody>
      </p:sp>
    </p:spTree>
    <p:extLst>
      <p:ext uri="{BB962C8B-B14F-4D97-AF65-F5344CB8AC3E}">
        <p14:creationId xmlns:p14="http://schemas.microsoft.com/office/powerpoint/2010/main" val="1413892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Brief Jail Mental Health Screen Validity</a:t>
            </a:r>
            <a:endParaRPr lang="en-US" dirty="0"/>
          </a:p>
        </p:txBody>
      </p:sp>
      <p:sp>
        <p:nvSpPr>
          <p:cNvPr id="3" name="Content Placeholder 2"/>
          <p:cNvSpPr>
            <a:spLocks noGrp="1"/>
          </p:cNvSpPr>
          <p:nvPr>
            <p:ph idx="1"/>
          </p:nvPr>
        </p:nvSpPr>
        <p:spPr/>
        <p:txBody>
          <a:bodyPr/>
          <a:lstStyle/>
          <a:p>
            <a:r>
              <a:rPr lang="en-US" dirty="0"/>
              <a:t>It correctly classified </a:t>
            </a:r>
            <a:r>
              <a:rPr lang="en-US" dirty="0" smtClean="0"/>
              <a:t>74% </a:t>
            </a:r>
            <a:r>
              <a:rPr lang="en-US" dirty="0"/>
              <a:t>of </a:t>
            </a:r>
            <a:r>
              <a:rPr lang="en-US" dirty="0" smtClean="0"/>
              <a:t>males</a:t>
            </a:r>
          </a:p>
          <a:p>
            <a:r>
              <a:rPr lang="en-US" dirty="0" smtClean="0"/>
              <a:t>It correctly classified 62% </a:t>
            </a:r>
            <a:r>
              <a:rPr lang="en-US" dirty="0"/>
              <a:t>of </a:t>
            </a:r>
            <a:r>
              <a:rPr lang="en-US" dirty="0" smtClean="0"/>
              <a:t>females </a:t>
            </a:r>
          </a:p>
          <a:p>
            <a:r>
              <a:rPr lang="en-US" dirty="0" smtClean="0"/>
              <a:t>11</a:t>
            </a:r>
            <a:r>
              <a:rPr lang="en-US" dirty="0"/>
              <a:t>% of screened </a:t>
            </a:r>
            <a:r>
              <a:rPr lang="en-US" dirty="0" smtClean="0"/>
              <a:t>defendants are identified </a:t>
            </a:r>
            <a:r>
              <a:rPr lang="en-US" dirty="0"/>
              <a:t>for further mental health assessment. </a:t>
            </a:r>
            <a:endParaRPr lang="en-US" dirty="0" smtClean="0"/>
          </a:p>
          <a:p>
            <a:r>
              <a:rPr lang="en-US" dirty="0" smtClean="0"/>
              <a:t>The BJMHS was not as effective  for women.</a:t>
            </a:r>
            <a:endParaRPr lang="en-US" dirty="0" smtClean="0"/>
          </a:p>
          <a:p>
            <a:r>
              <a:rPr lang="en-US" dirty="0" smtClean="0"/>
              <a:t> </a:t>
            </a:r>
            <a:r>
              <a:rPr lang="en-US" dirty="0"/>
              <a:t>The lower accuracy of the BJMHS among women may be due to the fact that the BJMHS does not measure symptoms of anxiety that are associated with the high incidence of PTSD experienced by women </a:t>
            </a:r>
            <a:r>
              <a:rPr lang="en-US" dirty="0" smtClean="0"/>
              <a:t>defendants.</a:t>
            </a:r>
            <a:endParaRPr lang="en-US" dirty="0"/>
          </a:p>
          <a:p>
            <a:endParaRPr lang="en-US" dirty="0"/>
          </a:p>
        </p:txBody>
      </p:sp>
    </p:spTree>
    <p:extLst>
      <p:ext uri="{BB962C8B-B14F-4D97-AF65-F5344CB8AC3E}">
        <p14:creationId xmlns:p14="http://schemas.microsoft.com/office/powerpoint/2010/main" val="610816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TRAINING</a:t>
            </a:r>
            <a:endParaRPr lang="en-US" dirty="0"/>
          </a:p>
        </p:txBody>
      </p:sp>
      <p:sp>
        <p:nvSpPr>
          <p:cNvPr id="3" name="Content Placeholder 2"/>
          <p:cNvSpPr>
            <a:spLocks noGrp="1"/>
          </p:cNvSpPr>
          <p:nvPr>
            <p:ph idx="1"/>
          </p:nvPr>
        </p:nvSpPr>
        <p:spPr/>
        <p:txBody>
          <a:bodyPr/>
          <a:lstStyle/>
          <a:p>
            <a:endParaRPr lang="en-US" dirty="0" smtClean="0"/>
          </a:p>
          <a:p>
            <a:r>
              <a:rPr lang="en-US" dirty="0" smtClean="0"/>
              <a:t>It is essential that in addition to use of the BJMHS, correctional intake staff and partner agencies coordinate and receive on-going training on:</a:t>
            </a:r>
          </a:p>
          <a:p>
            <a:r>
              <a:rPr lang="en-US" dirty="0" smtClean="0"/>
              <a:t>Mental health symptoms </a:t>
            </a:r>
          </a:p>
          <a:p>
            <a:r>
              <a:rPr lang="en-US" dirty="0" smtClean="0"/>
              <a:t>Trauma informed care</a:t>
            </a:r>
          </a:p>
          <a:p>
            <a:r>
              <a:rPr lang="en-US" dirty="0" smtClean="0"/>
              <a:t>Use of best practices</a:t>
            </a:r>
          </a:p>
        </p:txBody>
      </p:sp>
    </p:spTree>
    <p:extLst>
      <p:ext uri="{BB962C8B-B14F-4D97-AF65-F5344CB8AC3E}">
        <p14:creationId xmlns:p14="http://schemas.microsoft.com/office/powerpoint/2010/main" val="328656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Essential Elements to Improving Responses to the Mentally Ill at the Pretrial Stage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Jurisdictions can improve pre-adjudication services through development and use of essential Elements</a:t>
            </a:r>
          </a:p>
          <a:p>
            <a:r>
              <a:rPr lang="en-US" b="1" dirty="0" smtClean="0"/>
              <a:t>Collaboration</a:t>
            </a:r>
            <a:endParaRPr lang="en-US" b="1" dirty="0" smtClean="0"/>
          </a:p>
          <a:p>
            <a:r>
              <a:rPr lang="en-US" b="1" dirty="0" smtClean="0"/>
              <a:t>Training</a:t>
            </a:r>
          </a:p>
          <a:p>
            <a:r>
              <a:rPr lang="en-US" b="1" dirty="0" smtClean="0"/>
              <a:t>Release and Diversion Options</a:t>
            </a:r>
          </a:p>
          <a:p>
            <a:r>
              <a:rPr lang="en-US" b="1" dirty="0" smtClean="0"/>
              <a:t>Informed Decision Making</a:t>
            </a:r>
          </a:p>
          <a:p>
            <a:r>
              <a:rPr lang="en-US" b="1" dirty="0" smtClean="0"/>
              <a:t>Quick Connections to Appropriate Behavioral Health and Support Services</a:t>
            </a:r>
          </a:p>
          <a:p>
            <a:r>
              <a:rPr lang="en-US" b="1" dirty="0" smtClean="0"/>
              <a:t>Community Supervision and Treatment at the Pretrial Stage</a:t>
            </a:r>
          </a:p>
          <a:p>
            <a:r>
              <a:rPr lang="en-US" b="1" dirty="0" smtClean="0"/>
              <a:t>Performance Measurement and Evaluation</a:t>
            </a:r>
          </a:p>
          <a:p>
            <a:pPr marL="0" indent="0" algn="ctr">
              <a:buNone/>
            </a:pPr>
            <a:r>
              <a:rPr lang="en-US" i="1" dirty="0" smtClean="0"/>
              <a:t>Available at csgjusticecenter.org </a:t>
            </a:r>
          </a:p>
          <a:p>
            <a:pPr algn="ctr"/>
            <a:endParaRPr lang="en-US" i="1" dirty="0"/>
          </a:p>
        </p:txBody>
      </p:sp>
    </p:spTree>
    <p:extLst>
      <p:ext uri="{BB962C8B-B14F-4D97-AF65-F5344CB8AC3E}">
        <p14:creationId xmlns:p14="http://schemas.microsoft.com/office/powerpoint/2010/main" val="569861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351</Words>
  <Application>Microsoft Office PowerPoint</Application>
  <PresentationFormat>Widescreen</PresentationFormat>
  <Paragraphs>53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EARLY IDENTIFICATION OF MENTAL ILLNESS IN COUNTY JAILS/DENTENTION CENTERS</vt:lpstr>
      <vt:lpstr>Mental Health Triage</vt:lpstr>
      <vt:lpstr>Brief Mental Health Screen</vt:lpstr>
      <vt:lpstr>Brief Jail Mental Health Screen</vt:lpstr>
      <vt:lpstr>BJMHS Questions</vt:lpstr>
      <vt:lpstr>BMHJS Questions</vt:lpstr>
      <vt:lpstr>Brief Jail Mental Health Screen Validity</vt:lpstr>
      <vt:lpstr>TRAINING</vt:lpstr>
      <vt:lpstr>Essential Elements to Improving Responses to the Mentally Ill at the Pretrial Stage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IDENTIFICATION OF MENTAL ILLNESS IN COUNTY JAILS/DENTENTION CENTERS</dc:title>
  <dc:creator>Lila Oshatz</dc:creator>
  <cp:lastModifiedBy>Lila Oshatz</cp:lastModifiedBy>
  <cp:revision>10</cp:revision>
  <cp:lastPrinted>2016-04-06T17:09:53Z</cp:lastPrinted>
  <dcterms:created xsi:type="dcterms:W3CDTF">2016-04-06T15:55:39Z</dcterms:created>
  <dcterms:modified xsi:type="dcterms:W3CDTF">2016-04-06T17:13:11Z</dcterms:modified>
</cp:coreProperties>
</file>